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comment1.xml" ContentType="application/vnd.openxmlformats-officedocument.presentationml.comment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5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98"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8" r:id="rId34"/>
    <p:sldId id="287" r:id="rId35"/>
    <p:sldId id="289" r:id="rId36"/>
    <p:sldId id="290" r:id="rId37"/>
    <p:sldId id="291" r:id="rId38"/>
    <p:sldId id="300" r:id="rId39"/>
    <p:sldId id="292" r:id="rId40"/>
    <p:sldId id="293" r:id="rId41"/>
    <p:sldId id="294" r:id="rId42"/>
    <p:sldId id="303" r:id="rId43"/>
    <p:sldId id="299" r:id="rId44"/>
    <p:sldId id="301" r:id="rId45"/>
    <p:sldId id="302" r:id="rId46"/>
    <p:sldId id="295" r:id="rId47"/>
    <p:sldId id="296" r:id="rId48"/>
    <p:sldId id="297" r:id="rId49"/>
  </p:sldIdLst>
  <p:sldSz cx="9144000" cy="5143500" type="screen16x9"/>
  <p:notesSz cx="6858000" cy="9144000"/>
  <p:embeddedFontLst>
    <p:embeddedFont>
      <p:font typeface="Roboto" panose="020B0604020202020204"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Peter Ritchie"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1156" autoAdjust="0"/>
    <p:restoredTop sz="79612" autoAdjust="0"/>
  </p:normalViewPr>
  <p:slideViewPr>
    <p:cSldViewPr snapToGrid="0">
      <p:cViewPr>
        <p:scale>
          <a:sx n="77" d="100"/>
          <a:sy n="77" d="100"/>
        </p:scale>
        <p:origin x="-2057" y="38"/>
      </p:cViewPr>
      <p:guideLst>
        <p:guide orient="horz" pos="1620"/>
        <p:guide pos="2880"/>
      </p:guideLst>
    </p:cSldViewPr>
  </p:slideViewPr>
  <p:notesTextViewPr>
    <p:cViewPr>
      <p:scale>
        <a:sx n="1" d="1"/>
        <a:sy n="1" d="1"/>
      </p:scale>
      <p:origin x="0" y="-29"/>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3.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2.fntdata"/></Relationships>
</file>

<file path=ppt/comments/comment1.xml><?xml version="1.0" encoding="utf-8"?>
<p:cmLst xmlns:a="http://schemas.openxmlformats.org/drawingml/2006/main" xmlns:r="http://schemas.openxmlformats.org/officeDocument/2006/relationships" xmlns:p="http://schemas.openxmlformats.org/presentationml/2006/main">
  <p:cm authorId="0" dt="2018-09-29T22:23:13.553" idx="1">
    <p:pos x="297" y="465"/>
    <p:text>Check with naming research done so far</p:text>
  </p:cm>
</p:cmLst>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examples.yourdictionary.com/list-of-suffixes-and-suffix-examples.html" TargetMode="External"/><Relationship Id="rId2" Type="http://schemas.openxmlformats.org/officeDocument/2006/relationships/slide" Target="../slides/slide39.xml"/><Relationship Id="rId1" Type="http://schemas.openxmlformats.org/officeDocument/2006/relationships/notesMaster" Target="../notesMasters/notesMaster1.xml"/><Relationship Id="rId5" Type="http://schemas.openxmlformats.org/officeDocument/2006/relationships/hyperlink" Target="https://www.dummies.com/education/language-arts/vocabulary/understand-suffixes-to-expand-your-vocabulary/" TargetMode="External"/><Relationship Id="rId4" Type="http://schemas.openxmlformats.org/officeDocument/2006/relationships/hyperlink" Target="https://www.learnthat.org/pages/view/suffix.html" TargetMode="Externa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432b711ecc_0_1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432b711ecc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43ab70f7b0_0_1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43ab70f7b0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43ab70f7b0_0_18: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43ab70f7b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43ab70f7b0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43ab70f7b0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c6f73a04f_0_3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c6f73a04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43ab70f7b0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43ab70f7b0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04804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436db5b829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436db5b829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42f1e057ef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42f1e057ef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42f1e057ef_0_1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42f1e057e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should the thing do?  It’s duty?  What features is that.  And what parts of speech are used to represent that.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4372e7998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4372e7998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c6f73a04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4372e79986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4372e79986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4372e7998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4372e7998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4372e79986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4372e7998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Advice on Classes/structs, methods/functions, and sometimes interfaces is as extensive as it gets?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372e79986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372e7998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These things often need to be named differently from classes, methods, and functions due to clashing possibilities.</a:t>
            </a:r>
          </a:p>
          <a:p>
            <a:pPr marL="0" lvl="0" indent="0" algn="l" rtl="0">
              <a:spcBef>
                <a:spcPts val="0"/>
              </a:spcBef>
              <a:spcAft>
                <a:spcPts val="0"/>
              </a:spcAft>
              <a:buNone/>
            </a:pPr>
            <a:r>
              <a:rPr lang="en-US" dirty="0"/>
              <a:t>A function in a class in a namespace in a hierarchy is the simplest thing, and that requires 4 different names.</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430356e4b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430356e4b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Nominalization is the use of a non-noun as a noun, </a:t>
            </a:r>
            <a:r>
              <a:rPr lang="en-US" dirty="0" err="1"/>
              <a:t>eg</a:t>
            </a:r>
            <a:r>
              <a:rPr lang="en-US" dirty="0"/>
              <a:t> the adjective applicability</a:t>
            </a:r>
            <a:endParaRPr lang="en" dirty="0"/>
          </a:p>
          <a:p>
            <a:pPr marL="0" lvl="0" indent="0" algn="l" rtl="0">
              <a:spcBef>
                <a:spcPts val="0"/>
              </a:spcBef>
              <a:spcAft>
                <a:spcPts val="0"/>
              </a:spcAft>
              <a:buNone/>
            </a:pPr>
            <a:r>
              <a:rPr lang="en" dirty="0"/>
              <a:t>Noun of receipience = recipient of something.  EG Actor Noun = Debtor, noun of receipience: Debtee</a:t>
            </a:r>
            <a:endParaRPr dirty="0"/>
          </a:p>
          <a:p>
            <a:pPr marL="0" lvl="0" indent="0" algn="l" rtl="0">
              <a:spcBef>
                <a:spcPts val="0"/>
              </a:spcBef>
              <a:spcAft>
                <a:spcPts val="0"/>
              </a:spcAft>
              <a:buNone/>
            </a:pPr>
            <a:r>
              <a:rPr lang="en" dirty="0"/>
              <a:t>Nouns of general action: generally verbs suffixed with suffixes denoting state, action, result, etc.</a:t>
            </a:r>
            <a:endParaRPr dirty="0"/>
          </a:p>
          <a:p>
            <a:pPr marL="0" lvl="0" indent="0" algn="l" rtl="0">
              <a:spcBef>
                <a:spcPts val="0"/>
              </a:spcBef>
              <a:spcAft>
                <a:spcPts val="0"/>
              </a:spcAft>
              <a:buNone/>
            </a:pPr>
            <a:r>
              <a:rPr lang="en" dirty="0"/>
              <a:t>Reference: www.thefreedictionary.com/Nominalization-Creating-Nouns.htm</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42f1e057ef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42f1e057ef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Debtee, employee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42f1e057e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42f1e057e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Nouns that don’t work</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2ffbe86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42ffbe86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That don’t work</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430356e4b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430356e4b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your ask?</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430356e4be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430356e4be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Caveat: not really a list of abstract nouns that I could </a:t>
            </a:r>
            <a:r>
              <a:rPr lang="en-US" dirty="0" err="1"/>
              <a:t>finde</a:t>
            </a:r>
            <a:endParaRPr lang="en" dirty="0"/>
          </a:p>
          <a:p>
            <a:pPr marL="0" lvl="0" indent="0" algn="l" rtl="0">
              <a:spcBef>
                <a:spcPts val="0"/>
              </a:spcBef>
              <a:spcAft>
                <a:spcPts val="0"/>
              </a:spcAft>
              <a:buNone/>
            </a:pPr>
            <a:r>
              <a:rPr lang="en" dirty="0"/>
              <a:t>TODO: Maybe show original parts of speech with parts bolded.</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43ab70f7b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43ab70f7b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430356e4b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430356e4b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Non-attributive plural nouns</a:t>
            </a: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430356e4b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430356e4b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homographs</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430356e4be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430356e4be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Words with productive suffixes?</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430356e4be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430356e4be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430356e4be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430356e4be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430356e4be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430356e4be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430356e4be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430356e4be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De-verbal nouns: nouns formed from verbs that cannot take verb form</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30356e4be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30356e4be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430356e4be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430356e4b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Repetitive detail organized by suffixes.</a:t>
            </a:r>
            <a:endParaRPr/>
          </a:p>
          <a:p>
            <a:pPr marL="0" lvl="0" indent="0" algn="l" rtl="0">
              <a:spcBef>
                <a:spcPts val="0"/>
              </a:spcBef>
              <a:spcAft>
                <a:spcPts val="0"/>
              </a:spcAft>
              <a:buNone/>
            </a:pPr>
            <a:r>
              <a:rPr lang="en" u="sng">
                <a:solidFill>
                  <a:schemeClr val="hlink"/>
                </a:solidFill>
                <a:hlinkClick r:id="rId3"/>
              </a:rPr>
              <a:t>http://examples.yourdictionary.com/list-of-suffixes-and-suffix-examples.html</a:t>
            </a:r>
            <a:endParaRPr/>
          </a:p>
          <a:p>
            <a:pPr marL="0" lvl="0" indent="0" algn="l" rtl="0">
              <a:spcBef>
                <a:spcPts val="0"/>
              </a:spcBef>
              <a:spcAft>
                <a:spcPts val="0"/>
              </a:spcAft>
              <a:buNone/>
            </a:pPr>
            <a:r>
              <a:rPr lang="en" u="sng">
                <a:solidFill>
                  <a:schemeClr val="hlink"/>
                </a:solidFill>
                <a:hlinkClick r:id="rId4"/>
              </a:rPr>
              <a:t>https://www.learnthat.org/pages/view/suffix.html</a:t>
            </a:r>
            <a:r>
              <a:rPr lang="en"/>
              <a:t> </a:t>
            </a:r>
            <a:endParaRPr/>
          </a:p>
          <a:p>
            <a:pPr marL="0" lvl="0" indent="0" algn="l" rtl="0">
              <a:spcBef>
                <a:spcPts val="0"/>
              </a:spcBef>
              <a:spcAft>
                <a:spcPts val="0"/>
              </a:spcAft>
              <a:buNone/>
            </a:pPr>
            <a:r>
              <a:rPr lang="en" u="sng">
                <a:solidFill>
                  <a:schemeClr val="hlink"/>
                </a:solidFill>
                <a:hlinkClick r:id="rId5"/>
              </a:rPr>
              <a:t>https://www.dummies.com/education/language-arts/vocabulary/understand-suffixes-to-expand-your-vocabulary/</a:t>
            </a:r>
            <a:r>
              <a:rPr lang="en"/>
              <a:t>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430356e4be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430356e4b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Verbal nouns, words with non-productive suffixes?</a:t>
            </a:r>
            <a:endParaRPr/>
          </a:p>
          <a:p>
            <a:pPr marL="0" lvl="0" indent="0" algn="l" rtl="0">
              <a:spcBef>
                <a:spcPts val="0"/>
              </a:spcBef>
              <a:spcAft>
                <a:spcPts val="0"/>
              </a:spcAft>
              <a:buNone/>
            </a:pPr>
            <a:r>
              <a:rPr lang="en"/>
              <a:t>Deverbal nouns: nouns formed from verbs but only function as a noun.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c6f73a04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c6f73a0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436db5b829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436db5b82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436db5b829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436db5b82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908354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436db5b829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436db5b82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471404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noun pair is really attributive noun &amp; noun</a:t>
            </a:r>
          </a:p>
        </p:txBody>
      </p:sp>
    </p:spTree>
    <p:extLst>
      <p:ext uri="{BB962C8B-B14F-4D97-AF65-F5344CB8AC3E}">
        <p14:creationId xmlns:p14="http://schemas.microsoft.com/office/powerpoint/2010/main" val="367826671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14300" indent="0">
              <a:buNone/>
            </a:pPr>
            <a:r>
              <a:rPr lang="en-US" dirty="0"/>
              <a:t>suffixes		role		applicability</a:t>
            </a:r>
          </a:p>
          <a:p>
            <a:pPr marL="114300" indent="0">
              <a:buNone/>
            </a:pPr>
            <a:r>
              <a:rPr lang="en-US" dirty="0"/>
              <a:t>-</a:t>
            </a:r>
            <a:r>
              <a:rPr lang="en-US" dirty="0" err="1"/>
              <a:t>ar</a:t>
            </a:r>
            <a:r>
              <a:rPr lang="en-US" dirty="0"/>
              <a:t>, -</a:t>
            </a:r>
            <a:r>
              <a:rPr lang="en-US" dirty="0" err="1"/>
              <a:t>ful</a:t>
            </a:r>
            <a:r>
              <a:rPr lang="en-US" dirty="0"/>
              <a:t>, -</a:t>
            </a:r>
            <a:r>
              <a:rPr lang="en-US" dirty="0" err="1"/>
              <a:t>ic</a:t>
            </a:r>
            <a:r>
              <a:rPr lang="en-US" dirty="0"/>
              <a:t>, -</a:t>
            </a:r>
            <a:r>
              <a:rPr lang="en-US" dirty="0" err="1"/>
              <a:t>ly</a:t>
            </a:r>
            <a:r>
              <a:rPr lang="en-US" dirty="0"/>
              <a:t>		noun-&gt;adjective	namespaces</a:t>
            </a:r>
          </a:p>
          <a:p>
            <a:pPr marL="114300" indent="0">
              <a:buNone/>
            </a:pPr>
            <a:r>
              <a:rPr lang="en-US" dirty="0"/>
              <a:t>-able, </a:t>
            </a:r>
            <a:r>
              <a:rPr lang="en-US" dirty="0" err="1"/>
              <a:t>ive</a:t>
            </a:r>
            <a:r>
              <a:rPr lang="en-US" dirty="0"/>
              <a:t>, -</a:t>
            </a:r>
            <a:r>
              <a:rPr lang="en-US" dirty="0" err="1"/>
              <a:t>ous</a:t>
            </a:r>
            <a:r>
              <a:rPr lang="en-US" dirty="0"/>
              <a:t>		verb-&gt;adjective	interfaces</a:t>
            </a:r>
          </a:p>
          <a:p>
            <a:pPr marL="114300" indent="0">
              <a:buNone/>
            </a:pPr>
            <a:r>
              <a:rPr lang="en-US" dirty="0"/>
              <a:t>-</a:t>
            </a:r>
            <a:r>
              <a:rPr lang="en-US" dirty="0" err="1"/>
              <a:t>ize</a:t>
            </a:r>
            <a:r>
              <a:rPr lang="en-US" dirty="0"/>
              <a:t>, -ate, -</a:t>
            </a:r>
            <a:r>
              <a:rPr lang="en-US" dirty="0" err="1"/>
              <a:t>ation</a:t>
            </a:r>
            <a:r>
              <a:rPr lang="en-US" dirty="0"/>
              <a:t>		verb-&gt;noun	namespaces</a:t>
            </a:r>
          </a:p>
          <a:p>
            <a:pPr marL="114300" indent="0">
              <a:buNone/>
            </a:pPr>
            <a:r>
              <a:rPr lang="en-US" dirty="0"/>
              <a:t>-or, -</a:t>
            </a:r>
            <a:r>
              <a:rPr lang="en-US" dirty="0" err="1"/>
              <a:t>ist</a:t>
            </a:r>
            <a:r>
              <a:rPr lang="en-US" dirty="0"/>
              <a:t>, -</a:t>
            </a:r>
            <a:r>
              <a:rPr lang="en-US" dirty="0" err="1"/>
              <a:t>ment</a:t>
            </a:r>
            <a:r>
              <a:rPr lang="en-US" dirty="0"/>
              <a:t>		verb-&gt;noun	classes</a:t>
            </a:r>
          </a:p>
          <a:p>
            <a:pPr marL="114300" indent="0">
              <a:buNone/>
            </a:pPr>
            <a:r>
              <a:rPr lang="en-US" dirty="0"/>
              <a:t>-</a:t>
            </a:r>
            <a:r>
              <a:rPr lang="en-US" dirty="0" err="1"/>
              <a:t>ize</a:t>
            </a:r>
            <a:r>
              <a:rPr lang="en-US" dirty="0"/>
              <a:t>, -ate		noun-&gt;verb	methods</a:t>
            </a:r>
          </a:p>
          <a:p>
            <a:pPr marL="114300" indent="0">
              <a:buNone/>
            </a:pPr>
            <a:r>
              <a:rPr lang="en-US" dirty="0"/>
              <a:t>-</a:t>
            </a:r>
            <a:r>
              <a:rPr lang="en-US" dirty="0" err="1"/>
              <a:t>ment</a:t>
            </a:r>
            <a:r>
              <a:rPr lang="en-US" dirty="0"/>
              <a:t>, -ness		adjective-&gt;noun	capabilities, namespaces</a:t>
            </a:r>
          </a:p>
          <a:p>
            <a:pPr marL="114300" indent="0">
              <a:buNone/>
            </a:pPr>
            <a:r>
              <a:rPr lang="en-US" dirty="0"/>
              <a:t>-ed, -</a:t>
            </a:r>
            <a:r>
              <a:rPr lang="en-US" dirty="0" err="1"/>
              <a:t>ing</a:t>
            </a:r>
            <a:r>
              <a:rPr lang="en-US" dirty="0"/>
              <a:t>			verb-&gt;noun	events, milestones</a:t>
            </a:r>
          </a:p>
          <a:p>
            <a:pPr marL="139700" indent="0">
              <a:buNone/>
            </a:pPr>
            <a:endParaRPr lang="en-US" dirty="0"/>
          </a:p>
        </p:txBody>
      </p:sp>
    </p:spTree>
    <p:extLst>
      <p:ext uri="{BB962C8B-B14F-4D97-AF65-F5344CB8AC3E}">
        <p14:creationId xmlns:p14="http://schemas.microsoft.com/office/powerpoint/2010/main" val="357951203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gc6f73a04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 name="Google Shape;302;gc6f73a0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436db5b829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436db5b82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43ab70f7b0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43ab70f7b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432b711ec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432b711ec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432b711ecc_0_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432b711ec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42f1e057ef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42f1e057e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43ab70f7b0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43ab70f7b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42f1e057ef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42f1e057e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en-US" sz="1100" b="1" i="0" u="none" strike="noStrike" cap="none" dirty="0">
                <a:solidFill>
                  <a:srgbClr val="000000"/>
                </a:solidFill>
                <a:effectLst/>
                <a:latin typeface="Arial"/>
                <a:ea typeface="Arial"/>
                <a:cs typeface="Arial"/>
                <a:sym typeface="Arial"/>
              </a:rPr>
              <a:t>HOMOGRAPHS</a:t>
            </a:r>
            <a:r>
              <a:rPr lang="en-US" sz="1100" b="0" i="0" u="none" strike="noStrike" cap="none" dirty="0">
                <a:solidFill>
                  <a:srgbClr val="000000"/>
                </a:solidFill>
                <a:effectLst/>
                <a:latin typeface="Arial"/>
                <a:ea typeface="Arial"/>
                <a:cs typeface="Arial"/>
                <a:sym typeface="Arial"/>
              </a:rPr>
              <a:t> are words that are </a:t>
            </a:r>
            <a:r>
              <a:rPr lang="en-US" sz="1100" b="0" i="1" u="none" strike="noStrike" cap="none" dirty="0">
                <a:solidFill>
                  <a:srgbClr val="000000"/>
                </a:solidFill>
                <a:effectLst/>
                <a:latin typeface="Arial"/>
                <a:ea typeface="Arial"/>
                <a:cs typeface="Arial"/>
                <a:sym typeface="Arial"/>
              </a:rPr>
              <a:t>spelled</a:t>
            </a:r>
            <a:r>
              <a:rPr lang="en-US" sz="1100" b="0" i="0" u="none" strike="noStrike" cap="none" dirty="0">
                <a:solidFill>
                  <a:srgbClr val="000000"/>
                </a:solidFill>
                <a:effectLst/>
                <a:latin typeface="Arial"/>
                <a:ea typeface="Arial"/>
                <a:cs typeface="Arial"/>
                <a:sym typeface="Arial"/>
              </a:rPr>
              <a:t> the same but have different meanings. </a:t>
            </a:r>
          </a:p>
          <a:p>
            <a:pPr marL="0" lvl="0" indent="0" algn="l" rtl="0">
              <a:lnSpc>
                <a:spcPct val="115000"/>
              </a:lnSpc>
              <a:spcBef>
                <a:spcPts val="0"/>
              </a:spcBef>
              <a:spcAft>
                <a:spcPts val="0"/>
              </a:spcAft>
              <a:buNone/>
            </a:pPr>
            <a:br>
              <a:rPr lang="en" sz="1200" dirty="0">
                <a:latin typeface="Roboto"/>
                <a:ea typeface="Roboto"/>
                <a:cs typeface="Roboto"/>
                <a:sym typeface="Roboto"/>
              </a:rPr>
            </a:br>
            <a:r>
              <a:rPr lang="en" sz="1200" dirty="0">
                <a:latin typeface="Roboto"/>
                <a:ea typeface="Roboto"/>
                <a:cs typeface="Roboto"/>
                <a:sym typeface="Roboto"/>
              </a:rPr>
              <a:t>In this case, using Mathematics as a group of concepts in NS, and Mathematics as functionality in the class</a:t>
            </a:r>
            <a:br>
              <a:rPr lang="en" sz="1200" dirty="0">
                <a:latin typeface="Roboto"/>
                <a:ea typeface="Roboto"/>
                <a:cs typeface="Roboto"/>
                <a:sym typeface="Roboto"/>
              </a:rPr>
            </a:br>
            <a:r>
              <a:rPr lang="en" sz="1200" dirty="0">
                <a:latin typeface="Roboto"/>
                <a:ea typeface="Roboto"/>
                <a:cs typeface="Roboto"/>
                <a:sym typeface="Roboto"/>
              </a:rPr>
              <a:t>Solution, using adjective in namespace and a noun in the class.</a:t>
            </a:r>
            <a:br>
              <a:rPr lang="en" sz="1200" dirty="0">
                <a:latin typeface="Roboto"/>
                <a:ea typeface="Roboto"/>
                <a:cs typeface="Roboto"/>
                <a:sym typeface="Roboto"/>
              </a:rPr>
            </a:br>
            <a:r>
              <a:rPr lang="en" sz="1200" dirty="0">
                <a:latin typeface="Roboto"/>
                <a:ea typeface="Roboto"/>
                <a:cs typeface="Roboto"/>
                <a:sym typeface="Roboto"/>
              </a:rPr>
              <a:t>Part of speech Y for naming </a:t>
            </a:r>
            <a:r>
              <a:rPr lang="en" sz="1200" i="1" dirty="0">
                <a:latin typeface="Roboto"/>
                <a:ea typeface="Roboto"/>
                <a:cs typeface="Roboto"/>
                <a:sym typeface="Roboto"/>
              </a:rPr>
              <a:t>y</a:t>
            </a:r>
            <a:r>
              <a:rPr lang="en" sz="1200" dirty="0">
                <a:latin typeface="Roboto"/>
                <a:ea typeface="Roboto"/>
                <a:cs typeface="Roboto"/>
                <a:sym typeface="Roboto"/>
              </a:rPr>
              <a:t> things</a:t>
            </a:r>
            <a:endParaRPr sz="1200" dirty="0">
              <a:latin typeface="Roboto"/>
              <a:ea typeface="Roboto"/>
              <a:cs typeface="Roboto"/>
              <a:sym typeface="Roboto"/>
            </a:endParaRPr>
          </a:p>
          <a:p>
            <a:pPr marL="0" lvl="0" indent="0" algn="l" rtl="0">
              <a:lnSpc>
                <a:spcPct val="115000"/>
              </a:lnSpc>
              <a:spcBef>
                <a:spcPts val="1600"/>
              </a:spcBef>
              <a:spcAft>
                <a:spcPts val="1600"/>
              </a:spcAft>
              <a:buNone/>
            </a:pPr>
            <a:endParaRPr lang="en-US" sz="1200" dirty="0">
              <a:latin typeface="Roboto"/>
              <a:ea typeface="Roboto"/>
              <a:cs typeface="Roboto"/>
              <a:sym typeface="Roboto"/>
            </a:endParaRPr>
          </a:p>
          <a:p>
            <a:pPr marL="0" marR="0" lvl="0" indent="0" algn="l" defTabSz="914400" rtl="0" eaLnBrk="1" fontAlgn="auto" latinLnBrk="0" hangingPunct="1">
              <a:lnSpc>
                <a:spcPct val="115000"/>
              </a:lnSpc>
              <a:spcBef>
                <a:spcPts val="1600"/>
              </a:spcBef>
              <a:spcAft>
                <a:spcPts val="1600"/>
              </a:spcAft>
              <a:buClr>
                <a:srgbClr val="000000"/>
              </a:buClr>
              <a:buSzPts val="1400"/>
              <a:buFont typeface="Arial"/>
              <a:buNone/>
              <a:tabLst/>
              <a:defRPr/>
            </a:pPr>
            <a:r>
              <a:rPr lang="en-US" sz="1200" b="1" i="0" u="none" strike="noStrike" cap="none" dirty="0">
                <a:solidFill>
                  <a:srgbClr val="000000"/>
                </a:solidFill>
                <a:effectLst/>
                <a:latin typeface="Arial"/>
                <a:ea typeface="Arial"/>
                <a:cs typeface="Arial"/>
                <a:sym typeface="Arial"/>
              </a:rPr>
              <a:t>HOMONYMS</a:t>
            </a:r>
            <a:r>
              <a:rPr lang="en-US" sz="1200" b="0" i="0" u="none" strike="noStrike" cap="none" dirty="0">
                <a:solidFill>
                  <a:srgbClr val="000000"/>
                </a:solidFill>
                <a:effectLst/>
                <a:latin typeface="Arial"/>
                <a:ea typeface="Arial"/>
                <a:cs typeface="Arial"/>
                <a:sym typeface="Arial"/>
              </a:rPr>
              <a:t> are words that </a:t>
            </a:r>
            <a:r>
              <a:rPr lang="en-US" sz="1200" b="0" i="1" u="none" strike="noStrike" cap="none" dirty="0">
                <a:solidFill>
                  <a:srgbClr val="000000"/>
                </a:solidFill>
                <a:effectLst/>
                <a:latin typeface="Arial"/>
                <a:ea typeface="Arial"/>
                <a:cs typeface="Arial"/>
                <a:sym typeface="Arial"/>
              </a:rPr>
              <a:t>sound</a:t>
            </a:r>
            <a:r>
              <a:rPr lang="en-US" sz="1200" b="0" i="0" u="none" strike="noStrike" cap="none" dirty="0">
                <a:solidFill>
                  <a:srgbClr val="000000"/>
                </a:solidFill>
                <a:effectLst/>
                <a:latin typeface="Arial"/>
                <a:ea typeface="Arial"/>
                <a:cs typeface="Arial"/>
                <a:sym typeface="Arial"/>
              </a:rPr>
              <a:t> alike but have different meanings. </a:t>
            </a:r>
          </a:p>
          <a:p>
            <a:pPr marL="0" marR="0" lvl="0" indent="0" algn="l" defTabSz="914400" rtl="0" eaLnBrk="1" fontAlgn="auto" latinLnBrk="0" hangingPunct="1">
              <a:lnSpc>
                <a:spcPct val="115000"/>
              </a:lnSpc>
              <a:spcBef>
                <a:spcPts val="1600"/>
              </a:spcBef>
              <a:spcAft>
                <a:spcPts val="1600"/>
              </a:spcAft>
              <a:buClr>
                <a:srgbClr val="000000"/>
              </a:buClr>
              <a:buSzPts val="1400"/>
              <a:buFont typeface="Arial"/>
              <a:buNone/>
              <a:tabLst/>
              <a:defRPr/>
            </a:pPr>
            <a:r>
              <a:rPr lang="en-US" sz="1200" b="1" i="0" u="none" strike="noStrike" cap="none" dirty="0">
                <a:solidFill>
                  <a:srgbClr val="000000"/>
                </a:solidFill>
                <a:effectLst/>
                <a:latin typeface="Arial"/>
                <a:ea typeface="Arial"/>
                <a:cs typeface="Arial"/>
                <a:sym typeface="Arial"/>
              </a:rPr>
              <a:t>Homophones</a:t>
            </a:r>
            <a:r>
              <a:rPr lang="en-US" sz="1200" b="0" i="0" u="none" strike="noStrike" cap="none" dirty="0">
                <a:solidFill>
                  <a:srgbClr val="000000"/>
                </a:solidFill>
                <a:effectLst/>
                <a:latin typeface="Arial"/>
                <a:ea typeface="Arial"/>
                <a:cs typeface="Arial"/>
                <a:sym typeface="Arial"/>
              </a:rPr>
              <a:t> are a type of homonym that also </a:t>
            </a:r>
            <a:r>
              <a:rPr lang="en-US" sz="1200" b="0" i="1" u="none" strike="noStrike" cap="none" dirty="0">
                <a:solidFill>
                  <a:srgbClr val="000000"/>
                </a:solidFill>
                <a:effectLst/>
                <a:latin typeface="Arial"/>
                <a:ea typeface="Arial"/>
                <a:cs typeface="Arial"/>
                <a:sym typeface="Arial"/>
              </a:rPr>
              <a:t>sound</a:t>
            </a:r>
            <a:r>
              <a:rPr lang="en-US" sz="1200" b="0" i="0" u="none" strike="noStrike" cap="none" dirty="0">
                <a:solidFill>
                  <a:srgbClr val="000000"/>
                </a:solidFill>
                <a:effectLst/>
                <a:latin typeface="Arial"/>
                <a:ea typeface="Arial"/>
                <a:cs typeface="Arial"/>
                <a:sym typeface="Arial"/>
              </a:rPr>
              <a:t> alike and have different meanings, but have </a:t>
            </a:r>
            <a:r>
              <a:rPr lang="en-US" sz="1200" b="0" i="1" u="none" strike="noStrike" cap="none" dirty="0">
                <a:solidFill>
                  <a:srgbClr val="000000"/>
                </a:solidFill>
                <a:effectLst/>
                <a:latin typeface="Arial"/>
                <a:ea typeface="Arial"/>
                <a:cs typeface="Arial"/>
                <a:sym typeface="Arial"/>
              </a:rPr>
              <a:t>different spellings</a:t>
            </a:r>
            <a:r>
              <a:rPr lang="en-US" sz="1200" b="0" i="0" u="none" strike="noStrike" cap="none" dirty="0">
                <a:solidFill>
                  <a:srgbClr val="000000"/>
                </a:solidFill>
                <a:effectLst/>
                <a:latin typeface="Arial"/>
                <a:ea typeface="Arial"/>
                <a:cs typeface="Arial"/>
                <a:sym typeface="Arial"/>
              </a:rPr>
              <a:t>.</a:t>
            </a:r>
            <a:br>
              <a:rPr lang="en-US" sz="1200" b="0" i="0" u="none" strike="noStrike" cap="none" dirty="0">
                <a:solidFill>
                  <a:srgbClr val="000000"/>
                </a:solidFill>
                <a:effectLst/>
                <a:latin typeface="Arial"/>
                <a:ea typeface="Arial"/>
                <a:cs typeface="Arial"/>
                <a:sym typeface="Arial"/>
              </a:rPr>
            </a:br>
            <a:endParaRPr lang="en-US" sz="1200" b="0" i="0" u="none" strike="noStrike" cap="none" dirty="0">
              <a:solidFill>
                <a:srgbClr val="000000"/>
              </a:solidFill>
              <a:effectLst/>
              <a:latin typeface="Arial"/>
              <a:ea typeface="Arial"/>
              <a:cs typeface="Arial"/>
              <a:sym typeface="Arial"/>
            </a:endParaRPr>
          </a:p>
          <a:p>
            <a:pPr marL="0" lvl="0" indent="0" algn="l" rtl="0">
              <a:lnSpc>
                <a:spcPct val="115000"/>
              </a:lnSpc>
              <a:spcBef>
                <a:spcPts val="1600"/>
              </a:spcBef>
              <a:spcAft>
                <a:spcPts val="1600"/>
              </a:spcAft>
              <a:buNone/>
            </a:pPr>
            <a:endParaRPr sz="1200" dirty="0">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hyperlink" Target="mailto:Peter.Ritchie@outlook.com" TargetMode="External"/><Relationship Id="rId2" Type="http://schemas.openxmlformats.org/officeDocument/2006/relationships/notesSlide" Target="../notesSlides/notesSlide45.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Naming Things</a:t>
            </a:r>
            <a:endParaRPr/>
          </a:p>
        </p:txBody>
      </p:sp>
      <p:sp>
        <p:nvSpPr>
          <p:cNvPr id="68" name="Google Shape;68;p13"/>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Peter Ritchie</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a:t>
            </a:r>
            <a:endParaRPr/>
          </a:p>
        </p:txBody>
      </p:sp>
      <p:sp>
        <p:nvSpPr>
          <p:cNvPr id="121" name="Google Shape;121;p22"/>
          <p:cNvSpPr txBox="1">
            <a:spLocks noGrp="1"/>
          </p:cNvSpPr>
          <p:nvPr>
            <p:ph type="title"/>
          </p:nvPr>
        </p:nvSpPr>
        <p:spPr>
          <a:xfrm>
            <a:off x="3624150" y="1406350"/>
            <a:ext cx="4921500" cy="2553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solidFill>
                  <a:srgbClr val="93C47D"/>
                </a:solidFill>
              </a:rPr>
              <a:t>Namespace named with adjective </a:t>
            </a:r>
            <a:r>
              <a:rPr lang="en" sz="3600" i="1">
                <a:solidFill>
                  <a:srgbClr val="93C47D"/>
                </a:solidFill>
              </a:rPr>
              <a:t>that isn’t a homograph</a:t>
            </a:r>
            <a:r>
              <a:rPr lang="en" sz="3600">
                <a:solidFill>
                  <a:srgbClr val="93C47D"/>
                </a:solidFill>
              </a:rPr>
              <a:t>.</a:t>
            </a:r>
            <a:endParaRPr sz="3600">
              <a:solidFill>
                <a:srgbClr val="93C47D"/>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Naming Is Hard!</a:t>
            </a:r>
            <a:endParaRPr/>
          </a:p>
        </p:txBody>
      </p:sp>
      <p:sp>
        <p:nvSpPr>
          <p:cNvPr id="127" name="Google Shape;127;p23"/>
          <p:cNvSpPr txBox="1">
            <a:spLocks noGrp="1"/>
          </p:cNvSpPr>
          <p:nvPr>
            <p:ph type="body" idx="1"/>
          </p:nvPr>
        </p:nvSpPr>
        <p:spPr>
          <a:xfrm rot="-1510874">
            <a:off x="2180364" y="1481218"/>
            <a:ext cx="4783271" cy="218106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9600">
                <a:solidFill>
                  <a:srgbClr val="EA9999"/>
                </a:solidFill>
              </a:rPr>
              <a:t> </a:t>
            </a:r>
            <a:endParaRPr sz="9600">
              <a:solidFill>
                <a:srgbClr val="EA999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4"/>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Naming Is Hard!</a:t>
            </a:r>
            <a:endParaRPr/>
          </a:p>
        </p:txBody>
      </p:sp>
      <p:sp>
        <p:nvSpPr>
          <p:cNvPr id="133" name="Google Shape;133;p24"/>
          <p:cNvSpPr txBox="1">
            <a:spLocks noGrp="1"/>
          </p:cNvSpPr>
          <p:nvPr>
            <p:ph type="body" idx="1"/>
          </p:nvPr>
        </p:nvSpPr>
        <p:spPr>
          <a:xfrm rot="-1510804">
            <a:off x="1190094" y="1702491"/>
            <a:ext cx="5822812" cy="218106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9600">
                <a:solidFill>
                  <a:srgbClr val="EA9999"/>
                </a:solidFill>
              </a:rPr>
              <a:t>Ourselves</a:t>
            </a:r>
            <a:endParaRPr sz="9600">
              <a:solidFill>
                <a:srgbClr val="EA9999"/>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5"/>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We make things that are hard to name.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6"/>
          <p:cNvSpPr txBox="1">
            <a:spLocks noGrp="1"/>
          </p:cNvSpPr>
          <p:nvPr>
            <p:ph type="title"/>
          </p:nvPr>
        </p:nvSpPr>
        <p:spPr>
          <a:xfrm>
            <a:off x="265500" y="1233175"/>
            <a:ext cx="4045200" cy="1482300"/>
          </a:xfrm>
          <a:prstGeom prst="rect">
            <a:avLst/>
          </a:prstGeom>
        </p:spPr>
        <p:txBody>
          <a:bodyPr spcFirstLastPara="1" wrap="square" lIns="91425" tIns="1188700" rIns="91425" bIns="91425" anchor="b" anchorCtr="0">
            <a:noAutofit/>
          </a:bodyPr>
          <a:lstStyle/>
          <a:p>
            <a:pPr marL="0" lvl="0" indent="0" algn="ctr" rtl="0">
              <a:spcBef>
                <a:spcPts val="0"/>
              </a:spcBef>
              <a:spcAft>
                <a:spcPts val="0"/>
              </a:spcAft>
              <a:buNone/>
            </a:pPr>
            <a:r>
              <a:rPr lang="en" sz="3600"/>
              <a:t>Compartmentalize Things Needing Names </a:t>
            </a:r>
            <a:endParaRPr sz="3600"/>
          </a:p>
        </p:txBody>
      </p:sp>
      <p:sp>
        <p:nvSpPr>
          <p:cNvPr id="144" name="Google Shape;144;p26"/>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Separate categories of purpose, separate purpose, separate by purpose, unique names.</a:t>
            </a:r>
            <a:endParaRPr dirty="0"/>
          </a:p>
        </p:txBody>
      </p:sp>
      <p:pic>
        <p:nvPicPr>
          <p:cNvPr id="145" name="Google Shape;145;p26" descr="Black and white image of ladder handles coming out of the water onto a floating dock"/>
          <p:cNvPicPr preferRelativeResize="0"/>
          <p:nvPr/>
        </p:nvPicPr>
        <p:blipFill rotWithShape="1">
          <a:blip r:embed="rId3">
            <a:alphaModFix/>
          </a:blip>
          <a:srcRect l="27777" t="2669" r="9107" b="2669"/>
          <a:stretch/>
        </p:blipFill>
        <p:spPr>
          <a:xfrm>
            <a:off x="5355300" y="1069050"/>
            <a:ext cx="3005395" cy="3005398"/>
          </a:xfrm>
          <a:prstGeom prst="rect">
            <a:avLst/>
          </a:prstGeom>
          <a:noFill/>
          <a:ln>
            <a:noFill/>
          </a:ln>
        </p:spPr>
      </p:pic>
      <p:sp>
        <p:nvSpPr>
          <p:cNvPr id="146" name="Google Shape;146;p26"/>
          <p:cNvSpPr txBox="1"/>
          <p:nvPr/>
        </p:nvSpPr>
        <p:spPr>
          <a:xfrm>
            <a:off x="379675" y="1246475"/>
            <a:ext cx="4126200" cy="48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Naming Is Hard!</a:t>
            </a:r>
            <a:endParaRPr dirty="0"/>
          </a:p>
        </p:txBody>
      </p:sp>
      <p:sp>
        <p:nvSpPr>
          <p:cNvPr id="127" name="Google Shape;127;p23"/>
          <p:cNvSpPr txBox="1">
            <a:spLocks noGrp="1"/>
          </p:cNvSpPr>
          <p:nvPr>
            <p:ph type="body" idx="1"/>
          </p:nvPr>
        </p:nvSpPr>
        <p:spPr>
          <a:xfrm rot="-1510874">
            <a:off x="2180364" y="1481218"/>
            <a:ext cx="4783271" cy="218106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9600">
                <a:solidFill>
                  <a:srgbClr val="EA9999"/>
                </a:solidFill>
              </a:rPr>
              <a:t> </a:t>
            </a:r>
            <a:endParaRPr sz="9600">
              <a:solidFill>
                <a:srgbClr val="EA9999"/>
              </a:solidFill>
            </a:endParaRPr>
          </a:p>
        </p:txBody>
      </p:sp>
      <p:sp>
        <p:nvSpPr>
          <p:cNvPr id="5" name="Google Shape;152;p27">
            <a:extLst>
              <a:ext uri="{FF2B5EF4-FFF2-40B4-BE49-F238E27FC236}">
                <a16:creationId xmlns:a16="http://schemas.microsoft.com/office/drawing/2014/main" id="{727EBDC1-2C17-45B9-9E2F-8B4554E51371}"/>
              </a:ext>
            </a:extLst>
          </p:cNvPr>
          <p:cNvSpPr txBox="1">
            <a:spLocks/>
          </p:cNvSpPr>
          <p:nvPr/>
        </p:nvSpPr>
        <p:spPr>
          <a:xfrm>
            <a:off x="3538728" y="539496"/>
            <a:ext cx="3948000" cy="2710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1"/>
              </a:buClr>
              <a:buSzPts val="1200"/>
              <a:buFont typeface="Roboto"/>
              <a:buChar char="●"/>
              <a:defRPr sz="1200" b="0" i="0" u="none" strike="noStrike" cap="none">
                <a:solidFill>
                  <a:schemeClr val="lt1"/>
                </a:solidFill>
                <a:latin typeface="Roboto"/>
                <a:ea typeface="Roboto"/>
                <a:cs typeface="Roboto"/>
                <a:sym typeface="Roboto"/>
              </a:defRPr>
            </a:lvl1pPr>
            <a:lvl2pPr marL="914400" marR="0" lvl="1" indent="-304800" algn="l" rtl="0">
              <a:lnSpc>
                <a:spcPct val="115000"/>
              </a:lnSpc>
              <a:spcBef>
                <a:spcPts val="1600"/>
              </a:spcBef>
              <a:spcAft>
                <a:spcPts val="0"/>
              </a:spcAft>
              <a:buClr>
                <a:schemeClr val="lt1"/>
              </a:buClr>
              <a:buSzPts val="1200"/>
              <a:buFont typeface="Roboto"/>
              <a:buChar char="○"/>
              <a:defRPr sz="1200" b="0" i="0" u="none" strike="noStrike" cap="none">
                <a:solidFill>
                  <a:schemeClr val="lt1"/>
                </a:solidFill>
                <a:latin typeface="Roboto"/>
                <a:ea typeface="Roboto"/>
                <a:cs typeface="Roboto"/>
                <a:sym typeface="Roboto"/>
              </a:defRPr>
            </a:lvl2pPr>
            <a:lvl3pPr marL="1371600" marR="0" lvl="2" indent="-304800" algn="l" rtl="0">
              <a:lnSpc>
                <a:spcPct val="115000"/>
              </a:lnSpc>
              <a:spcBef>
                <a:spcPts val="1600"/>
              </a:spcBef>
              <a:spcAft>
                <a:spcPts val="0"/>
              </a:spcAft>
              <a:buClr>
                <a:schemeClr val="lt1"/>
              </a:buClr>
              <a:buSzPts val="1200"/>
              <a:buFont typeface="Roboto"/>
              <a:buChar char="■"/>
              <a:defRPr sz="1200" b="0" i="0" u="none" strike="noStrike" cap="none">
                <a:solidFill>
                  <a:schemeClr val="lt1"/>
                </a:solidFill>
                <a:latin typeface="Roboto"/>
                <a:ea typeface="Roboto"/>
                <a:cs typeface="Roboto"/>
                <a:sym typeface="Roboto"/>
              </a:defRPr>
            </a:lvl3pPr>
            <a:lvl4pPr marL="1828800" marR="0" lvl="3" indent="-304800" algn="l" rtl="0">
              <a:lnSpc>
                <a:spcPct val="115000"/>
              </a:lnSpc>
              <a:spcBef>
                <a:spcPts val="1600"/>
              </a:spcBef>
              <a:spcAft>
                <a:spcPts val="0"/>
              </a:spcAft>
              <a:buClr>
                <a:schemeClr val="lt1"/>
              </a:buClr>
              <a:buSzPts val="1200"/>
              <a:buFont typeface="Roboto"/>
              <a:buChar char="●"/>
              <a:defRPr sz="1200" b="0" i="0" u="none" strike="noStrike" cap="none">
                <a:solidFill>
                  <a:schemeClr val="lt1"/>
                </a:solidFill>
                <a:latin typeface="Roboto"/>
                <a:ea typeface="Roboto"/>
                <a:cs typeface="Roboto"/>
                <a:sym typeface="Roboto"/>
              </a:defRPr>
            </a:lvl4pPr>
            <a:lvl5pPr marL="2286000" marR="0" lvl="4" indent="-304800" algn="l" rtl="0">
              <a:lnSpc>
                <a:spcPct val="115000"/>
              </a:lnSpc>
              <a:spcBef>
                <a:spcPts val="1600"/>
              </a:spcBef>
              <a:spcAft>
                <a:spcPts val="0"/>
              </a:spcAft>
              <a:buClr>
                <a:schemeClr val="lt1"/>
              </a:buClr>
              <a:buSzPts val="1200"/>
              <a:buFont typeface="Roboto"/>
              <a:buChar char="○"/>
              <a:defRPr sz="1200" b="0" i="0" u="none" strike="noStrike" cap="none">
                <a:solidFill>
                  <a:schemeClr val="lt1"/>
                </a:solidFill>
                <a:latin typeface="Roboto"/>
                <a:ea typeface="Roboto"/>
                <a:cs typeface="Roboto"/>
                <a:sym typeface="Roboto"/>
              </a:defRPr>
            </a:lvl5pPr>
            <a:lvl6pPr marL="2743200" marR="0" lvl="5" indent="-304800" algn="l" rtl="0">
              <a:lnSpc>
                <a:spcPct val="115000"/>
              </a:lnSpc>
              <a:spcBef>
                <a:spcPts val="1600"/>
              </a:spcBef>
              <a:spcAft>
                <a:spcPts val="0"/>
              </a:spcAft>
              <a:buClr>
                <a:schemeClr val="lt1"/>
              </a:buClr>
              <a:buSzPts val="1200"/>
              <a:buFont typeface="Roboto"/>
              <a:buChar char="■"/>
              <a:defRPr sz="1200" b="0" i="0" u="none" strike="noStrike" cap="none">
                <a:solidFill>
                  <a:schemeClr val="lt1"/>
                </a:solidFill>
                <a:latin typeface="Roboto"/>
                <a:ea typeface="Roboto"/>
                <a:cs typeface="Roboto"/>
                <a:sym typeface="Roboto"/>
              </a:defRPr>
            </a:lvl6pPr>
            <a:lvl7pPr marL="3200400" marR="0" lvl="6" indent="-304800" algn="l" rtl="0">
              <a:lnSpc>
                <a:spcPct val="115000"/>
              </a:lnSpc>
              <a:spcBef>
                <a:spcPts val="1600"/>
              </a:spcBef>
              <a:spcAft>
                <a:spcPts val="0"/>
              </a:spcAft>
              <a:buClr>
                <a:schemeClr val="lt1"/>
              </a:buClr>
              <a:buSzPts val="1200"/>
              <a:buFont typeface="Roboto"/>
              <a:buChar char="●"/>
              <a:defRPr sz="1200" b="0" i="0" u="none" strike="noStrike" cap="none">
                <a:solidFill>
                  <a:schemeClr val="lt1"/>
                </a:solidFill>
                <a:latin typeface="Roboto"/>
                <a:ea typeface="Roboto"/>
                <a:cs typeface="Roboto"/>
                <a:sym typeface="Roboto"/>
              </a:defRPr>
            </a:lvl7pPr>
            <a:lvl8pPr marL="3657600" marR="0" lvl="7" indent="-304800" algn="l" rtl="0">
              <a:lnSpc>
                <a:spcPct val="115000"/>
              </a:lnSpc>
              <a:spcBef>
                <a:spcPts val="1600"/>
              </a:spcBef>
              <a:spcAft>
                <a:spcPts val="0"/>
              </a:spcAft>
              <a:buClr>
                <a:schemeClr val="lt1"/>
              </a:buClr>
              <a:buSzPts val="1200"/>
              <a:buFont typeface="Roboto"/>
              <a:buChar char="○"/>
              <a:defRPr sz="1200" b="0" i="0" u="none" strike="noStrike" cap="none">
                <a:solidFill>
                  <a:schemeClr val="lt1"/>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lt1"/>
              </a:buClr>
              <a:buSzPts val="1200"/>
              <a:buFont typeface="Roboto"/>
              <a:buChar char="■"/>
              <a:defRPr sz="1200" b="0" i="0" u="none" strike="noStrike" cap="none">
                <a:solidFill>
                  <a:schemeClr val="lt1"/>
                </a:solidFill>
                <a:latin typeface="Roboto"/>
                <a:ea typeface="Roboto"/>
                <a:cs typeface="Roboto"/>
                <a:sym typeface="Roboto"/>
              </a:defRPr>
            </a:lvl9pPr>
          </a:lstStyle>
          <a:p>
            <a:pPr marL="285750" indent="-171450">
              <a:buClr>
                <a:schemeClr val="tx2">
                  <a:lumMod val="75000"/>
                </a:schemeClr>
              </a:buClr>
              <a:buSzPts val="1800"/>
            </a:pPr>
            <a:r>
              <a:rPr lang="en-US" sz="1800" dirty="0">
                <a:solidFill>
                  <a:schemeClr val="tx2">
                    <a:lumMod val="50000"/>
                  </a:schemeClr>
                </a:solidFill>
              </a:rPr>
              <a:t>Don’t create things with multiple responsibilities</a:t>
            </a:r>
          </a:p>
          <a:p>
            <a:pPr marL="285750" indent="-171450">
              <a:buClr>
                <a:schemeClr val="tx2">
                  <a:lumMod val="75000"/>
                </a:schemeClr>
              </a:buClr>
              <a:buSzPts val="1800"/>
            </a:pPr>
            <a:r>
              <a:rPr lang="en-US" sz="1800" dirty="0">
                <a:solidFill>
                  <a:schemeClr val="tx2">
                    <a:lumMod val="50000"/>
                  </a:schemeClr>
                </a:solidFill>
              </a:rPr>
              <a:t>Loosely couple things so you’re not forced to duplicate code and figure out a new name for the same thing</a:t>
            </a:r>
          </a:p>
        </p:txBody>
      </p:sp>
    </p:spTree>
    <p:extLst>
      <p:ext uri="{BB962C8B-B14F-4D97-AF65-F5344CB8AC3E}">
        <p14:creationId xmlns:p14="http://schemas.microsoft.com/office/powerpoint/2010/main" val="35543576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Example Purposes</a:t>
            </a:r>
            <a:endParaRPr/>
          </a:p>
        </p:txBody>
      </p:sp>
      <p:sp>
        <p:nvSpPr>
          <p:cNvPr id="152" name="Google Shape;152;p27"/>
          <p:cNvSpPr txBox="1">
            <a:spLocks noGrp="1"/>
          </p:cNvSpPr>
          <p:nvPr>
            <p:ph type="body" idx="1"/>
          </p:nvPr>
        </p:nvSpPr>
        <p:spPr>
          <a:xfrm>
            <a:off x="471900" y="1919075"/>
            <a:ext cx="39480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Business Logic</a:t>
            </a:r>
            <a:endParaRPr dirty="0"/>
          </a:p>
          <a:p>
            <a:pPr marL="914400" lvl="1" indent="-317500" algn="l" rtl="0">
              <a:spcBef>
                <a:spcPts val="0"/>
              </a:spcBef>
              <a:spcAft>
                <a:spcPts val="0"/>
              </a:spcAft>
              <a:buSzPts val="1400"/>
              <a:buChar char="○"/>
            </a:pPr>
            <a:r>
              <a:rPr lang="en" dirty="0"/>
              <a:t>Calculations</a:t>
            </a:r>
            <a:endParaRPr dirty="0"/>
          </a:p>
          <a:p>
            <a:pPr marL="914400" lvl="1" indent="-317500" algn="l" rtl="0">
              <a:spcBef>
                <a:spcPts val="0"/>
              </a:spcBef>
              <a:spcAft>
                <a:spcPts val="0"/>
              </a:spcAft>
              <a:buSzPts val="1400"/>
              <a:buChar char="○"/>
            </a:pPr>
            <a:r>
              <a:rPr lang="en" dirty="0"/>
              <a:t>Decisions</a:t>
            </a:r>
            <a:endParaRPr dirty="0"/>
          </a:p>
          <a:p>
            <a:pPr marL="914400" lvl="1" indent="-317500" algn="l" rtl="0">
              <a:spcBef>
                <a:spcPts val="0"/>
              </a:spcBef>
              <a:spcAft>
                <a:spcPts val="0"/>
              </a:spcAft>
              <a:buSzPts val="1400"/>
              <a:buChar char="○"/>
            </a:pPr>
            <a:r>
              <a:rPr lang="en" dirty="0"/>
              <a:t>Business Process Flow</a:t>
            </a:r>
            <a:endParaRPr dirty="0"/>
          </a:p>
          <a:p>
            <a:pPr marL="457200" lvl="0" indent="-342900" algn="l" rtl="0">
              <a:spcBef>
                <a:spcPts val="0"/>
              </a:spcBef>
              <a:spcAft>
                <a:spcPts val="0"/>
              </a:spcAft>
              <a:buSzPts val="1800"/>
              <a:buChar char="●"/>
            </a:pPr>
            <a:r>
              <a:rPr lang="en" dirty="0"/>
              <a:t>UX Flow</a:t>
            </a:r>
            <a:endParaRPr dirty="0"/>
          </a:p>
          <a:p>
            <a:pPr marL="457200" lvl="0" indent="-342900" algn="l" rtl="0">
              <a:spcBef>
                <a:spcPts val="0"/>
              </a:spcBef>
              <a:spcAft>
                <a:spcPts val="0"/>
              </a:spcAft>
              <a:buSzPts val="1800"/>
              <a:buChar char="●"/>
            </a:pPr>
            <a:r>
              <a:rPr lang="en" dirty="0"/>
              <a:t>Quality Attributes</a:t>
            </a:r>
            <a:endParaRPr dirty="0"/>
          </a:p>
          <a:p>
            <a:pPr marL="914400" lvl="1" indent="-317500" algn="l" rtl="0">
              <a:spcBef>
                <a:spcPts val="0"/>
              </a:spcBef>
              <a:spcAft>
                <a:spcPts val="0"/>
              </a:spcAft>
              <a:buSzPts val="1400"/>
              <a:buChar char="○"/>
            </a:pPr>
            <a:r>
              <a:rPr lang="en" dirty="0"/>
              <a:t>Measures/Metrics</a:t>
            </a:r>
            <a:endParaRPr dirty="0"/>
          </a:p>
          <a:p>
            <a:pPr marL="914400" lvl="1" indent="-317500" algn="l" rtl="0">
              <a:spcBef>
                <a:spcPts val="0"/>
              </a:spcBef>
              <a:spcAft>
                <a:spcPts val="0"/>
              </a:spcAft>
              <a:buSzPts val="1400"/>
              <a:buChar char="○"/>
            </a:pPr>
            <a:r>
              <a:rPr lang="en" dirty="0"/>
              <a:t>Events</a:t>
            </a:r>
            <a:endParaRPr dirty="0"/>
          </a:p>
        </p:txBody>
      </p:sp>
      <p:sp>
        <p:nvSpPr>
          <p:cNvPr id="153" name="Google Shape;153;p27"/>
          <p:cNvSpPr txBox="1">
            <a:spLocks noGrp="1"/>
          </p:cNvSpPr>
          <p:nvPr>
            <p:ph type="body" idx="1"/>
          </p:nvPr>
        </p:nvSpPr>
        <p:spPr>
          <a:xfrm>
            <a:off x="4746000" y="1919075"/>
            <a:ext cx="39480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Infrastructure</a:t>
            </a:r>
            <a:endParaRPr/>
          </a:p>
          <a:p>
            <a:pPr marL="914400" lvl="1" indent="-317500" algn="l" rtl="0">
              <a:spcBef>
                <a:spcPts val="0"/>
              </a:spcBef>
              <a:spcAft>
                <a:spcPts val="0"/>
              </a:spcAft>
              <a:buSzPts val="1400"/>
              <a:buChar char="○"/>
            </a:pPr>
            <a:r>
              <a:rPr lang="en"/>
              <a:t>Persistence</a:t>
            </a:r>
            <a:endParaRPr/>
          </a:p>
          <a:p>
            <a:pPr marL="914400" lvl="1" indent="-317500" algn="l" rtl="0">
              <a:spcBef>
                <a:spcPts val="0"/>
              </a:spcBef>
              <a:spcAft>
                <a:spcPts val="0"/>
              </a:spcAft>
              <a:buSzPts val="1400"/>
              <a:buChar char="○"/>
            </a:pPr>
            <a:r>
              <a:rPr lang="en"/>
              <a:t>Reaction</a:t>
            </a:r>
            <a:endParaRPr/>
          </a:p>
          <a:p>
            <a:pPr marL="914400" lvl="1" indent="-317500" algn="l" rtl="0">
              <a:spcBef>
                <a:spcPts val="0"/>
              </a:spcBef>
              <a:spcAft>
                <a:spcPts val="0"/>
              </a:spcAft>
              <a:buSzPts val="1400"/>
              <a:buChar char="○"/>
            </a:pPr>
            <a:r>
              <a:rPr lang="en"/>
              <a:t>Solicitation</a:t>
            </a:r>
            <a:endParaRPr/>
          </a:p>
          <a:p>
            <a:pPr marL="914400" lvl="1" indent="-317500" algn="l" rtl="0">
              <a:spcBef>
                <a:spcPts val="0"/>
              </a:spcBef>
              <a:spcAft>
                <a:spcPts val="0"/>
              </a:spcAft>
              <a:buSzPts val="1400"/>
              <a:buChar char="○"/>
            </a:pPr>
            <a:r>
              <a:rPr lang="en"/>
              <a:t>Authentication</a:t>
            </a:r>
            <a:endParaRPr/>
          </a:p>
          <a:p>
            <a:pPr marL="914400" lvl="1" indent="-317500" algn="l" rtl="0">
              <a:spcBef>
                <a:spcPts val="0"/>
              </a:spcBef>
              <a:spcAft>
                <a:spcPts val="0"/>
              </a:spcAft>
              <a:buSzPts val="1400"/>
              <a:buChar char="○"/>
            </a:pPr>
            <a:r>
              <a:rPr lang="en"/>
              <a:t>Authorization</a:t>
            </a:r>
            <a:endParaRPr/>
          </a:p>
          <a:p>
            <a:pPr marL="914400" lvl="1" indent="-317500" algn="l" rtl="0">
              <a:spcBef>
                <a:spcPts val="0"/>
              </a:spcBef>
              <a:spcAft>
                <a:spcPts val="0"/>
              </a:spcAft>
              <a:buSzPts val="1400"/>
              <a:buChar char="○"/>
            </a:pPr>
            <a:r>
              <a:rPr lang="en"/>
              <a:t>Configuration</a:t>
            </a:r>
            <a:endParaRPr/>
          </a:p>
          <a:p>
            <a:pPr marL="914400" lvl="1" indent="-317500" algn="l" rtl="0">
              <a:spcBef>
                <a:spcPts val="0"/>
              </a:spcBef>
              <a:spcAft>
                <a:spcPts val="0"/>
              </a:spcAft>
              <a:buSzPts val="1400"/>
              <a:buChar char="○"/>
            </a:pPr>
            <a:r>
              <a:rPr lang="en"/>
              <a:t>Serialization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things</a:t>
            </a:r>
            <a:endParaRPr/>
          </a:p>
        </p:txBody>
      </p:sp>
      <p:sp>
        <p:nvSpPr>
          <p:cNvPr id="159" name="Google Shape;159;p28"/>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Interface</a:t>
            </a:r>
            <a:endParaRPr/>
          </a:p>
          <a:p>
            <a:pPr marL="457200" lvl="0" indent="-317500" algn="l" rtl="0">
              <a:spcBef>
                <a:spcPts val="0"/>
              </a:spcBef>
              <a:spcAft>
                <a:spcPts val="0"/>
              </a:spcAft>
              <a:buSzPts val="1400"/>
              <a:buChar char="●"/>
            </a:pPr>
            <a:r>
              <a:rPr lang="en"/>
              <a:t>Variable</a:t>
            </a:r>
            <a:endParaRPr/>
          </a:p>
          <a:p>
            <a:pPr marL="457200" lvl="0" indent="-317500" algn="l" rtl="0">
              <a:spcBef>
                <a:spcPts val="0"/>
              </a:spcBef>
              <a:spcAft>
                <a:spcPts val="0"/>
              </a:spcAft>
              <a:buSzPts val="1400"/>
              <a:buChar char="●"/>
            </a:pPr>
            <a:r>
              <a:rPr lang="en"/>
              <a:t>Namespace</a:t>
            </a:r>
            <a:endParaRPr/>
          </a:p>
          <a:p>
            <a:pPr marL="457200" lvl="0" indent="-317500" algn="l" rtl="0">
              <a:spcBef>
                <a:spcPts val="0"/>
              </a:spcBef>
              <a:spcAft>
                <a:spcPts val="0"/>
              </a:spcAft>
              <a:buSzPts val="1400"/>
              <a:buChar char="●"/>
            </a:pPr>
            <a:r>
              <a:rPr lang="en"/>
              <a:t>Project/deliverable</a:t>
            </a:r>
            <a:endParaRPr/>
          </a:p>
          <a:p>
            <a:pPr marL="457200" lvl="0" indent="-317500" algn="l" rtl="0">
              <a:spcBef>
                <a:spcPts val="0"/>
              </a:spcBef>
              <a:spcAft>
                <a:spcPts val="0"/>
              </a:spcAft>
              <a:buSzPts val="1400"/>
              <a:buChar char="●"/>
            </a:pPr>
            <a:r>
              <a:rPr lang="en"/>
              <a:t>Solution</a:t>
            </a:r>
            <a:endParaRPr/>
          </a:p>
          <a:p>
            <a:pPr marL="457200" lvl="0" indent="-317500" algn="l" rtl="0">
              <a:spcBef>
                <a:spcPts val="0"/>
              </a:spcBef>
              <a:spcAft>
                <a:spcPts val="0"/>
              </a:spcAft>
              <a:buSzPts val="1400"/>
              <a:buChar char="●"/>
            </a:pPr>
            <a:r>
              <a:rPr lang="en"/>
              <a:t>Class</a:t>
            </a:r>
            <a:endParaRPr/>
          </a:p>
          <a:p>
            <a:pPr marL="457200" lvl="0" indent="-317500" algn="l" rtl="0">
              <a:spcBef>
                <a:spcPts val="0"/>
              </a:spcBef>
              <a:spcAft>
                <a:spcPts val="0"/>
              </a:spcAft>
              <a:buSzPts val="1400"/>
              <a:buChar char="●"/>
            </a:pPr>
            <a:r>
              <a:rPr lang="en"/>
              <a:t>Event</a:t>
            </a:r>
            <a:endParaRPr/>
          </a:p>
          <a:p>
            <a:pPr marL="457200" lvl="0" indent="-317500" algn="l" rtl="0">
              <a:spcBef>
                <a:spcPts val="0"/>
              </a:spcBef>
              <a:spcAft>
                <a:spcPts val="0"/>
              </a:spcAft>
              <a:buSzPts val="1400"/>
              <a:buChar char="●"/>
            </a:pPr>
            <a:r>
              <a:rPr lang="en"/>
              <a:t>Message</a:t>
            </a:r>
            <a:endParaRPr/>
          </a:p>
          <a:p>
            <a:pPr marL="457200" lvl="0" indent="-317500" algn="l" rtl="0">
              <a:spcBef>
                <a:spcPts val="0"/>
              </a:spcBef>
              <a:spcAft>
                <a:spcPts val="0"/>
              </a:spcAft>
              <a:buSzPts val="1400"/>
              <a:buChar char="●"/>
            </a:pPr>
            <a:r>
              <a:rPr lang="en"/>
              <a:t>Service</a:t>
            </a:r>
            <a:endParaRPr/>
          </a:p>
          <a:p>
            <a:pPr marL="457200" lvl="0" indent="-317500" algn="l" rtl="0">
              <a:spcBef>
                <a:spcPts val="0"/>
              </a:spcBef>
              <a:spcAft>
                <a:spcPts val="0"/>
              </a:spcAft>
              <a:buSzPts val="1400"/>
              <a:buChar char="●"/>
            </a:pPr>
            <a:r>
              <a:rPr lang="en"/>
              <a:t>Resource</a:t>
            </a:r>
            <a:endParaRPr/>
          </a:p>
        </p:txBody>
      </p:sp>
      <p:sp>
        <p:nvSpPr>
          <p:cNvPr id="160" name="Google Shape;160;p28"/>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Hierarchy levels</a:t>
            </a:r>
            <a:endParaRPr/>
          </a:p>
          <a:p>
            <a:pPr marL="457200" lvl="0" indent="-317500" algn="l" rtl="0">
              <a:spcBef>
                <a:spcPts val="0"/>
              </a:spcBef>
              <a:spcAft>
                <a:spcPts val="0"/>
              </a:spcAft>
              <a:buSzPts val="1400"/>
              <a:buChar char="●"/>
            </a:pPr>
            <a:r>
              <a:rPr lang="en"/>
              <a:t>Function</a:t>
            </a:r>
            <a:endParaRPr/>
          </a:p>
          <a:p>
            <a:pPr marL="457200" lvl="0" indent="-317500" algn="l" rtl="0">
              <a:spcBef>
                <a:spcPts val="0"/>
              </a:spcBef>
              <a:spcAft>
                <a:spcPts val="0"/>
              </a:spcAft>
              <a:buSzPts val="1400"/>
              <a:buChar char="●"/>
            </a:pPr>
            <a:r>
              <a:rPr lang="en"/>
              <a:t>Capability</a:t>
            </a:r>
            <a:endParaRPr/>
          </a:p>
          <a:p>
            <a:pPr marL="457200" lvl="0" indent="-317500" algn="l" rtl="0">
              <a:spcBef>
                <a:spcPts val="0"/>
              </a:spcBef>
              <a:spcAft>
                <a:spcPts val="0"/>
              </a:spcAft>
              <a:buSzPts val="1400"/>
              <a:buChar char="●"/>
            </a:pPr>
            <a:r>
              <a:rPr lang="en"/>
              <a:t>Process</a:t>
            </a:r>
            <a:endParaRPr/>
          </a:p>
          <a:p>
            <a:pPr marL="457200" lvl="0" indent="-317500" algn="l" rtl="0">
              <a:spcBef>
                <a:spcPts val="0"/>
              </a:spcBef>
              <a:spcAft>
                <a:spcPts val="0"/>
              </a:spcAft>
              <a:buSzPts val="1400"/>
              <a:buChar char="●"/>
            </a:pPr>
            <a:r>
              <a:rPr lang="en"/>
              <a:t>Driver</a:t>
            </a:r>
            <a:endParaRPr/>
          </a:p>
          <a:p>
            <a:pPr marL="457200" lvl="0" indent="-317500" algn="l" rtl="0">
              <a:spcBef>
                <a:spcPts val="0"/>
              </a:spcBef>
              <a:spcAft>
                <a:spcPts val="0"/>
              </a:spcAft>
              <a:buSzPts val="1400"/>
              <a:buChar char="●"/>
            </a:pPr>
            <a:r>
              <a:rPr lang="en"/>
              <a:t>Goal</a:t>
            </a:r>
            <a:endParaRPr/>
          </a:p>
          <a:p>
            <a:pPr marL="457200" lvl="0" indent="-317500" algn="l" rtl="0">
              <a:spcBef>
                <a:spcPts val="0"/>
              </a:spcBef>
              <a:spcAft>
                <a:spcPts val="0"/>
              </a:spcAft>
              <a:buSzPts val="1400"/>
              <a:buChar char="●"/>
            </a:pPr>
            <a:r>
              <a:rPr lang="en"/>
              <a:t>Outcome</a:t>
            </a:r>
            <a:endParaRPr/>
          </a:p>
          <a:p>
            <a:pPr marL="457200" lvl="0" indent="-317500" algn="l" rtl="0">
              <a:spcBef>
                <a:spcPts val="0"/>
              </a:spcBef>
              <a:spcAft>
                <a:spcPts val="0"/>
              </a:spcAft>
              <a:buSzPts val="1400"/>
              <a:buChar char="●"/>
            </a:pPr>
            <a:r>
              <a:rPr lang="en"/>
              <a:t>Principle</a:t>
            </a:r>
            <a:endParaRPr/>
          </a:p>
          <a:p>
            <a:pPr marL="457200" lvl="0" indent="-317500" algn="l" rtl="0">
              <a:spcBef>
                <a:spcPts val="0"/>
              </a:spcBef>
              <a:spcAft>
                <a:spcPts val="0"/>
              </a:spcAft>
              <a:buSzPts val="1400"/>
              <a:buChar char="●"/>
            </a:pPr>
            <a:r>
              <a:rPr lang="en"/>
              <a:t>Requirement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9"/>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Thing Type</a:t>
            </a:r>
            <a:endParaRPr/>
          </a:p>
        </p:txBody>
      </p:sp>
      <p:sp>
        <p:nvSpPr>
          <p:cNvPr id="166" name="Google Shape;166;p29"/>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Duty</a:t>
            </a:r>
            <a:endParaRPr/>
          </a:p>
          <a:p>
            <a:pPr marL="0" lvl="0" indent="0" algn="l" rtl="0">
              <a:spcBef>
                <a:spcPts val="1600"/>
              </a:spcBef>
              <a:spcAft>
                <a:spcPts val="0"/>
              </a:spcAft>
              <a:buNone/>
            </a:pPr>
            <a:r>
              <a:rPr lang="en"/>
              <a:t>Feature of duty</a:t>
            </a:r>
            <a:endParaRPr/>
          </a:p>
          <a:p>
            <a:pPr marL="0" lvl="0" indent="0" algn="l" rtl="0">
              <a:spcBef>
                <a:spcPts val="1600"/>
              </a:spcBef>
              <a:spcAft>
                <a:spcPts val="1600"/>
              </a:spcAft>
              <a:buNone/>
            </a:pPr>
            <a:r>
              <a:rPr lang="en"/>
              <a:t>Part of speech that represents that feature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0"/>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Existing, But Naïve Advice...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There are </a:t>
            </a:r>
            <a:r>
              <a:rPr lang="en" i="1" dirty="0"/>
              <a:t>three</a:t>
            </a:r>
            <a:r>
              <a:rPr lang="en" dirty="0"/>
              <a:t> hard problems in producing software</a:t>
            </a:r>
            <a:endParaRPr dirty="0"/>
          </a:p>
          <a:p>
            <a:pPr marL="0" lvl="0" indent="0" algn="ctr" rtl="0">
              <a:spcBef>
                <a:spcPts val="0"/>
              </a:spcBef>
              <a:spcAft>
                <a:spcPts val="0"/>
              </a:spcAft>
              <a:buNone/>
            </a:pPr>
            <a:endParaRPr dirty="0"/>
          </a:p>
          <a:p>
            <a:pPr marL="457200" lvl="0" indent="-495300" algn="l" rtl="0">
              <a:spcBef>
                <a:spcPts val="0"/>
              </a:spcBef>
              <a:spcAft>
                <a:spcPts val="0"/>
              </a:spcAft>
              <a:buSzPts val="4200"/>
              <a:buChar char="●"/>
            </a:pPr>
            <a:r>
              <a:rPr lang="en" dirty="0"/>
              <a:t>Naming Things</a:t>
            </a:r>
            <a:endParaRPr dirty="0"/>
          </a:p>
          <a:p>
            <a:pPr marL="457200" lvl="0" indent="-495300" algn="l" rtl="0">
              <a:spcBef>
                <a:spcPts val="0"/>
              </a:spcBef>
              <a:spcAft>
                <a:spcPts val="0"/>
              </a:spcAft>
              <a:buSzPts val="4200"/>
              <a:buChar char="●"/>
            </a:pPr>
            <a:r>
              <a:rPr lang="en" dirty="0"/>
              <a:t>Off-By-One Errors</a:t>
            </a:r>
            <a:endParaRPr dirty="0"/>
          </a:p>
          <a:p>
            <a:pPr marL="0" lvl="0" indent="0" algn="l" rtl="0">
              <a:spcBef>
                <a:spcPts val="0"/>
              </a:spcBef>
              <a:spcAft>
                <a:spcPts val="0"/>
              </a:spcAft>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.NET Framework Guidelines</a:t>
            </a:r>
            <a:endParaRPr/>
          </a:p>
        </p:txBody>
      </p:sp>
      <p:sp>
        <p:nvSpPr>
          <p:cNvPr id="177" name="Google Shape;177;p31"/>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DO name classes and structs with nouns or noun phrases</a:t>
            </a:r>
            <a:endParaRPr dirty="0"/>
          </a:p>
          <a:p>
            <a:pPr marL="457200" lvl="0" indent="-342900" algn="l" rtl="0">
              <a:spcBef>
                <a:spcPts val="0"/>
              </a:spcBef>
              <a:spcAft>
                <a:spcPts val="0"/>
              </a:spcAft>
              <a:buSzPts val="1800"/>
              <a:buChar char="●"/>
            </a:pPr>
            <a:r>
              <a:rPr lang="en" dirty="0"/>
              <a:t>...methods, which are named with verb phrases</a:t>
            </a:r>
            <a:endParaRPr dirty="0"/>
          </a:p>
          <a:p>
            <a:pPr marL="457200" lvl="0" indent="-342900" algn="l" rtl="0">
              <a:spcBef>
                <a:spcPts val="0"/>
              </a:spcBef>
              <a:spcAft>
                <a:spcPts val="0"/>
              </a:spcAft>
              <a:buSzPts val="1800"/>
              <a:buChar char="●"/>
            </a:pPr>
            <a:r>
              <a:rPr lang="en" dirty="0"/>
              <a:t>DO name interfaces with adjective phrases, or occasionally with nouns or noun phrases.</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2"/>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Java Naming Conventions</a:t>
            </a:r>
            <a:endParaRPr/>
          </a:p>
        </p:txBody>
      </p:sp>
      <p:sp>
        <p:nvSpPr>
          <p:cNvPr id="183" name="Google Shape;183;p32"/>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Methods should be verbs</a:t>
            </a:r>
            <a:endParaRPr dirty="0"/>
          </a:p>
          <a:p>
            <a:pPr marL="457200" lvl="0" indent="-342900" algn="l" rtl="0">
              <a:spcBef>
                <a:spcPts val="0"/>
              </a:spcBef>
              <a:spcAft>
                <a:spcPts val="0"/>
              </a:spcAft>
              <a:buSzPts val="1800"/>
              <a:buChar char="●"/>
            </a:pPr>
            <a:r>
              <a:rPr lang="en" dirty="0"/>
              <a:t>Class names should be nouns</a:t>
            </a:r>
            <a:endParaRPr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a:t>
            </a:r>
            <a:endParaRPr/>
          </a:p>
          <a:p>
            <a:pPr marL="0" lvl="0" indent="0" algn="l" rtl="0">
              <a:spcBef>
                <a:spcPts val="0"/>
              </a:spcBef>
              <a:spcAft>
                <a:spcPts val="0"/>
              </a:spcAft>
              <a:buNone/>
            </a:pPr>
            <a:r>
              <a:rPr lang="en"/>
              <a:t>Classes/Structs, Methods, and Sometimes Interfaces?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a:t>
            </a:r>
            <a:endParaRPr/>
          </a:p>
        </p:txBody>
      </p:sp>
      <p:sp>
        <p:nvSpPr>
          <p:cNvPr id="194" name="Google Shape;194;p34"/>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dirty="0"/>
              <a:t>Abstract classes</a:t>
            </a:r>
            <a:endParaRPr sz="1800" dirty="0"/>
          </a:p>
          <a:p>
            <a:pPr marL="457200" lvl="0" indent="-342900" algn="l" rtl="0">
              <a:spcBef>
                <a:spcPts val="0"/>
              </a:spcBef>
              <a:spcAft>
                <a:spcPts val="0"/>
              </a:spcAft>
              <a:buSzPts val="1800"/>
              <a:buChar char="●"/>
            </a:pPr>
            <a:r>
              <a:rPr lang="en" sz="1800" dirty="0"/>
              <a:t>Namespaces</a:t>
            </a:r>
            <a:endParaRPr sz="1800" dirty="0"/>
          </a:p>
          <a:p>
            <a:pPr marL="457200" lvl="0" indent="-342900" algn="l" rtl="0">
              <a:spcBef>
                <a:spcPts val="0"/>
              </a:spcBef>
              <a:spcAft>
                <a:spcPts val="0"/>
              </a:spcAft>
              <a:buSzPts val="1800"/>
              <a:buChar char="●"/>
            </a:pPr>
            <a:r>
              <a:rPr lang="en" sz="1800" dirty="0"/>
              <a:t>Class Libraries</a:t>
            </a:r>
          </a:p>
          <a:p>
            <a:pPr lvl="0" indent="-342900">
              <a:buSzPts val="1800"/>
            </a:pPr>
            <a:r>
              <a:rPr lang="en" sz="1800" dirty="0"/>
              <a:t>Properties</a:t>
            </a:r>
            <a:endParaRPr sz="1800" dirty="0"/>
          </a:p>
          <a:p>
            <a:pPr marL="457200" lvl="0" indent="-342900" algn="l" rtl="0">
              <a:spcBef>
                <a:spcPts val="0"/>
              </a:spcBef>
              <a:spcAft>
                <a:spcPts val="0"/>
              </a:spcAft>
              <a:buSzPts val="1800"/>
              <a:buChar char="●"/>
            </a:pPr>
            <a:r>
              <a:rPr lang="en" sz="1800" dirty="0"/>
              <a:t>Hierarchies</a:t>
            </a:r>
            <a:endParaRPr sz="1800" dirty="0"/>
          </a:p>
          <a:p>
            <a:pPr marL="914400" lvl="1" indent="-317500" algn="l" rtl="0">
              <a:spcBef>
                <a:spcPts val="0"/>
              </a:spcBef>
              <a:spcAft>
                <a:spcPts val="0"/>
              </a:spcAft>
              <a:buSzPts val="1400"/>
              <a:buChar char="○"/>
            </a:pPr>
            <a:r>
              <a:rPr lang="en" sz="1400" dirty="0"/>
              <a:t>Sub-namespaces</a:t>
            </a:r>
            <a:endParaRPr sz="1400" dirty="0"/>
          </a:p>
          <a:p>
            <a:pPr marL="914400" lvl="1" indent="-317500" algn="l" rtl="0">
              <a:spcBef>
                <a:spcPts val="0"/>
              </a:spcBef>
              <a:spcAft>
                <a:spcPts val="0"/>
              </a:spcAft>
              <a:buSzPts val="1400"/>
              <a:buChar char="○"/>
            </a:pPr>
            <a:r>
              <a:rPr lang="en" sz="1400" dirty="0"/>
              <a:t>Inline classes</a:t>
            </a:r>
            <a:endParaRPr dirty="0"/>
          </a:p>
        </p:txBody>
      </p:sp>
      <p:sp>
        <p:nvSpPr>
          <p:cNvPr id="195" name="Google Shape;195;p34"/>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dirty="0"/>
              <a:t>Applications</a:t>
            </a:r>
            <a:endParaRPr sz="1800" dirty="0"/>
          </a:p>
          <a:p>
            <a:pPr marL="457200" lvl="0" indent="-342900" algn="l" rtl="0">
              <a:spcBef>
                <a:spcPts val="0"/>
              </a:spcBef>
              <a:spcAft>
                <a:spcPts val="0"/>
              </a:spcAft>
              <a:buSzPts val="1800"/>
              <a:buChar char="●"/>
            </a:pPr>
            <a:r>
              <a:rPr lang="en" sz="1800" dirty="0"/>
              <a:t>Services</a:t>
            </a:r>
            <a:endParaRPr sz="1800" dirty="0"/>
          </a:p>
          <a:p>
            <a:pPr marL="457200" lvl="0" indent="-342900" algn="l" rtl="0">
              <a:spcBef>
                <a:spcPts val="0"/>
              </a:spcBef>
              <a:spcAft>
                <a:spcPts val="0"/>
              </a:spcAft>
              <a:buSzPts val="1800"/>
              <a:buChar char="●"/>
            </a:pPr>
            <a:r>
              <a:rPr lang="en" sz="1800" dirty="0"/>
              <a:t>Capabilities</a:t>
            </a:r>
          </a:p>
          <a:p>
            <a:pPr marL="457200" lvl="0" indent="-342900" algn="l" rtl="0">
              <a:spcBef>
                <a:spcPts val="0"/>
              </a:spcBef>
              <a:spcAft>
                <a:spcPts val="0"/>
              </a:spcAft>
              <a:buSzPts val="1800"/>
              <a:buChar char="●"/>
            </a:pPr>
            <a:r>
              <a:rPr lang="en-US" sz="1800" dirty="0"/>
              <a:t>Processes</a:t>
            </a:r>
          </a:p>
          <a:p>
            <a:pPr marL="457200" lvl="0" indent="-342900" algn="l" rtl="0">
              <a:spcBef>
                <a:spcPts val="0"/>
              </a:spcBef>
              <a:spcAft>
                <a:spcPts val="0"/>
              </a:spcAft>
              <a:buSzPts val="1800"/>
              <a:buChar char="●"/>
            </a:pPr>
            <a:r>
              <a:rPr lang="en-US" sz="1800" dirty="0"/>
              <a:t>Activities</a:t>
            </a:r>
            <a:endParaRPr sz="1800" dirty="0"/>
          </a:p>
          <a:p>
            <a:pPr marL="457200" lvl="0" indent="-342900" algn="l" rtl="0">
              <a:spcBef>
                <a:spcPts val="0"/>
              </a:spcBef>
              <a:spcAft>
                <a:spcPts val="0"/>
              </a:spcAft>
              <a:buSzPts val="1800"/>
              <a:buChar char="●"/>
            </a:pPr>
            <a:endParaRPr sz="18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Parts of Speech</a:t>
            </a:r>
            <a:endParaRPr/>
          </a:p>
        </p:txBody>
      </p:sp>
      <p:sp>
        <p:nvSpPr>
          <p:cNvPr id="201" name="Google Shape;201;p35"/>
          <p:cNvSpPr txBox="1">
            <a:spLocks noGrp="1"/>
          </p:cNvSpPr>
          <p:nvPr>
            <p:ph type="body" idx="4294967295"/>
          </p:nvPr>
        </p:nvSpPr>
        <p:spPr>
          <a:xfrm>
            <a:off x="450875" y="945800"/>
            <a:ext cx="3999900" cy="4006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Noun</a:t>
            </a:r>
            <a:endParaRPr dirty="0"/>
          </a:p>
          <a:p>
            <a:pPr marL="914400" lvl="1" indent="-317500" algn="l" rtl="0">
              <a:spcBef>
                <a:spcPts val="0"/>
              </a:spcBef>
              <a:spcAft>
                <a:spcPts val="0"/>
              </a:spcAft>
              <a:buSzPts val="1400"/>
              <a:buChar char="○"/>
            </a:pPr>
            <a:r>
              <a:rPr lang="en" dirty="0"/>
              <a:t>Common</a:t>
            </a:r>
            <a:endParaRPr dirty="0"/>
          </a:p>
          <a:p>
            <a:pPr marL="914400" lvl="1" indent="-317500" algn="l" rtl="0">
              <a:spcBef>
                <a:spcPts val="0"/>
              </a:spcBef>
              <a:spcAft>
                <a:spcPts val="0"/>
              </a:spcAft>
              <a:buSzPts val="1400"/>
              <a:buChar char="○"/>
            </a:pPr>
            <a:r>
              <a:rPr lang="en" dirty="0"/>
              <a:t>Proper</a:t>
            </a:r>
            <a:endParaRPr dirty="0"/>
          </a:p>
          <a:p>
            <a:pPr marL="914400" lvl="1" indent="-317500" algn="l" rtl="0">
              <a:spcBef>
                <a:spcPts val="0"/>
              </a:spcBef>
              <a:spcAft>
                <a:spcPts val="0"/>
              </a:spcAft>
              <a:buSzPts val="1400"/>
              <a:buChar char="○"/>
            </a:pPr>
            <a:r>
              <a:rPr lang="en" dirty="0"/>
              <a:t>Singular</a:t>
            </a:r>
            <a:endParaRPr dirty="0"/>
          </a:p>
          <a:p>
            <a:pPr marL="914400" lvl="1" indent="-317500" algn="l" rtl="0">
              <a:spcBef>
                <a:spcPts val="0"/>
              </a:spcBef>
              <a:spcAft>
                <a:spcPts val="0"/>
              </a:spcAft>
              <a:buSzPts val="1400"/>
              <a:buChar char="○"/>
            </a:pPr>
            <a:r>
              <a:rPr lang="en" dirty="0"/>
              <a:t>Plural</a:t>
            </a:r>
            <a:endParaRPr dirty="0"/>
          </a:p>
          <a:p>
            <a:pPr marL="914400" lvl="1" indent="-317500" algn="l" rtl="0">
              <a:spcBef>
                <a:spcPts val="0"/>
              </a:spcBef>
              <a:spcAft>
                <a:spcPts val="0"/>
              </a:spcAft>
              <a:buSzPts val="1400"/>
              <a:buChar char="○"/>
            </a:pPr>
            <a:r>
              <a:rPr lang="en" dirty="0"/>
              <a:t>Singular Possessive</a:t>
            </a:r>
            <a:endParaRPr dirty="0"/>
          </a:p>
          <a:p>
            <a:pPr marL="914400" lvl="1" indent="-317500" algn="l" rtl="0">
              <a:spcBef>
                <a:spcPts val="0"/>
              </a:spcBef>
              <a:spcAft>
                <a:spcPts val="0"/>
              </a:spcAft>
              <a:buSzPts val="1400"/>
              <a:buChar char="○"/>
            </a:pPr>
            <a:r>
              <a:rPr lang="en" dirty="0"/>
              <a:t>Plural Possessive</a:t>
            </a:r>
            <a:endParaRPr dirty="0"/>
          </a:p>
          <a:p>
            <a:pPr marL="914400" lvl="1" indent="-317500" algn="l" rtl="0">
              <a:spcBef>
                <a:spcPts val="0"/>
              </a:spcBef>
              <a:spcAft>
                <a:spcPts val="0"/>
              </a:spcAft>
              <a:buSzPts val="1400"/>
              <a:buChar char="○"/>
            </a:pPr>
            <a:r>
              <a:rPr lang="en" dirty="0"/>
              <a:t>Action/Deverbal</a:t>
            </a:r>
            <a:endParaRPr dirty="0"/>
          </a:p>
          <a:p>
            <a:pPr marL="914400" lvl="1" indent="-317500" algn="l" rtl="0">
              <a:spcBef>
                <a:spcPts val="0"/>
              </a:spcBef>
              <a:spcAft>
                <a:spcPts val="0"/>
              </a:spcAft>
              <a:buSzPts val="1400"/>
              <a:buChar char="○"/>
            </a:pPr>
            <a:r>
              <a:rPr lang="en" dirty="0"/>
              <a:t>Verbal</a:t>
            </a:r>
            <a:endParaRPr dirty="0"/>
          </a:p>
          <a:p>
            <a:pPr marL="914400" lvl="1" indent="-317500" algn="l" rtl="0">
              <a:spcBef>
                <a:spcPts val="0"/>
              </a:spcBef>
              <a:spcAft>
                <a:spcPts val="0"/>
              </a:spcAft>
              <a:buSzPts val="1400"/>
              <a:buChar char="○"/>
            </a:pPr>
            <a:r>
              <a:rPr lang="en" dirty="0"/>
              <a:t>Concrete</a:t>
            </a:r>
            <a:endParaRPr dirty="0"/>
          </a:p>
          <a:p>
            <a:pPr marL="914400" lvl="1" indent="-317500" algn="l" rtl="0">
              <a:spcBef>
                <a:spcPts val="0"/>
              </a:spcBef>
              <a:spcAft>
                <a:spcPts val="0"/>
              </a:spcAft>
              <a:buSzPts val="1400"/>
              <a:buChar char="○"/>
            </a:pPr>
            <a:r>
              <a:rPr lang="en" dirty="0"/>
              <a:t>Abstract</a:t>
            </a:r>
            <a:endParaRPr dirty="0"/>
          </a:p>
          <a:p>
            <a:pPr marL="457200" lvl="0" indent="-342900" algn="l" rtl="0">
              <a:spcBef>
                <a:spcPts val="0"/>
              </a:spcBef>
              <a:spcAft>
                <a:spcPts val="0"/>
              </a:spcAft>
              <a:buSzPts val="1800"/>
              <a:buChar char="●"/>
            </a:pPr>
            <a:r>
              <a:rPr lang="en" dirty="0"/>
              <a:t>Nominalized verb</a:t>
            </a:r>
            <a:endParaRPr dirty="0"/>
          </a:p>
          <a:p>
            <a:pPr marL="914400" lvl="1" indent="-317500" algn="l" rtl="0">
              <a:spcBef>
                <a:spcPts val="0"/>
              </a:spcBef>
              <a:spcAft>
                <a:spcPts val="0"/>
              </a:spcAft>
              <a:buSzPts val="1400"/>
              <a:buChar char="○"/>
            </a:pPr>
            <a:r>
              <a:rPr lang="en" dirty="0"/>
              <a:t>Gerund</a:t>
            </a:r>
            <a:endParaRPr dirty="0"/>
          </a:p>
          <a:p>
            <a:pPr marL="914400" lvl="1" indent="-317500" algn="l" rtl="0">
              <a:spcBef>
                <a:spcPts val="0"/>
              </a:spcBef>
              <a:spcAft>
                <a:spcPts val="0"/>
              </a:spcAft>
              <a:buSzPts val="1400"/>
              <a:buChar char="○"/>
            </a:pPr>
            <a:r>
              <a:rPr lang="en" dirty="0"/>
              <a:t>Noun of agency or profession</a:t>
            </a:r>
            <a:endParaRPr dirty="0"/>
          </a:p>
          <a:p>
            <a:pPr marL="914400" lvl="1" indent="-317500" algn="l" rtl="0">
              <a:spcBef>
                <a:spcPts val="0"/>
              </a:spcBef>
              <a:spcAft>
                <a:spcPts val="0"/>
              </a:spcAft>
              <a:buSzPts val="1400"/>
              <a:buChar char="○"/>
            </a:pPr>
            <a:r>
              <a:rPr lang="en" dirty="0"/>
              <a:t>Noun of recipience</a:t>
            </a:r>
            <a:endParaRPr dirty="0"/>
          </a:p>
          <a:p>
            <a:pPr marL="914400" lvl="1" indent="-317500" algn="l" rtl="0">
              <a:spcBef>
                <a:spcPts val="0"/>
              </a:spcBef>
              <a:spcAft>
                <a:spcPts val="0"/>
              </a:spcAft>
              <a:buSzPts val="1400"/>
              <a:buChar char="○"/>
            </a:pPr>
            <a:r>
              <a:rPr lang="en" dirty="0"/>
              <a:t>Noun of general action</a:t>
            </a:r>
            <a:endParaRPr dirty="0"/>
          </a:p>
        </p:txBody>
      </p:sp>
      <p:sp>
        <p:nvSpPr>
          <p:cNvPr id="202" name="Google Shape;202;p35"/>
          <p:cNvSpPr txBox="1">
            <a:spLocks noGrp="1"/>
          </p:cNvSpPr>
          <p:nvPr>
            <p:ph type="body" idx="4294967295"/>
          </p:nvPr>
        </p:nvSpPr>
        <p:spPr>
          <a:xfrm>
            <a:off x="4683150" y="945800"/>
            <a:ext cx="3999900" cy="4006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Nominalized Adjective</a:t>
            </a:r>
            <a:endParaRPr dirty="0"/>
          </a:p>
          <a:p>
            <a:pPr marL="457200" lvl="0" indent="-342900" algn="l" rtl="0">
              <a:spcBef>
                <a:spcPts val="0"/>
              </a:spcBef>
              <a:spcAft>
                <a:spcPts val="0"/>
              </a:spcAft>
              <a:buSzPts val="1800"/>
              <a:buChar char="●"/>
            </a:pPr>
            <a:r>
              <a:rPr lang="en" dirty="0"/>
              <a:t>Adjective</a:t>
            </a:r>
            <a:endParaRPr dirty="0"/>
          </a:p>
          <a:p>
            <a:pPr marL="914400" lvl="1" indent="-317500" algn="l" rtl="0">
              <a:spcBef>
                <a:spcPts val="0"/>
              </a:spcBef>
              <a:spcAft>
                <a:spcPts val="0"/>
              </a:spcAft>
              <a:buSzPts val="1400"/>
              <a:buChar char="○"/>
            </a:pPr>
            <a:r>
              <a:rPr lang="en" dirty="0"/>
              <a:t>Superlative</a:t>
            </a:r>
            <a:endParaRPr dirty="0"/>
          </a:p>
          <a:p>
            <a:pPr marL="914400" lvl="1" indent="-317500" algn="l" rtl="0">
              <a:spcBef>
                <a:spcPts val="0"/>
              </a:spcBef>
              <a:spcAft>
                <a:spcPts val="0"/>
              </a:spcAft>
              <a:buSzPts val="1400"/>
              <a:buChar char="○"/>
            </a:pPr>
            <a:r>
              <a:rPr lang="en" dirty="0"/>
              <a:t>Descriptive</a:t>
            </a:r>
            <a:endParaRPr dirty="0"/>
          </a:p>
          <a:p>
            <a:pPr marL="914400" lvl="1" indent="-317500" algn="l" rtl="0">
              <a:spcBef>
                <a:spcPts val="0"/>
              </a:spcBef>
              <a:spcAft>
                <a:spcPts val="0"/>
              </a:spcAft>
              <a:buSzPts val="1400"/>
              <a:buChar char="○"/>
            </a:pPr>
            <a:r>
              <a:rPr lang="en" dirty="0"/>
              <a:t>Quantitative</a:t>
            </a:r>
            <a:endParaRPr dirty="0"/>
          </a:p>
          <a:p>
            <a:pPr marL="914400" lvl="1" indent="-317500" algn="l" rtl="0">
              <a:spcBef>
                <a:spcPts val="0"/>
              </a:spcBef>
              <a:spcAft>
                <a:spcPts val="0"/>
              </a:spcAft>
              <a:buSzPts val="1400"/>
              <a:buChar char="○"/>
            </a:pPr>
            <a:r>
              <a:rPr lang="en" dirty="0"/>
              <a:t>Possessive</a:t>
            </a:r>
            <a:endParaRPr dirty="0"/>
          </a:p>
          <a:p>
            <a:pPr marL="914400" lvl="1" indent="-317500" algn="l" rtl="0">
              <a:spcBef>
                <a:spcPts val="0"/>
              </a:spcBef>
              <a:spcAft>
                <a:spcPts val="0"/>
              </a:spcAft>
              <a:buSzPts val="1400"/>
              <a:buChar char="○"/>
            </a:pPr>
            <a:r>
              <a:rPr lang="en" dirty="0"/>
              <a:t>Interrogative</a:t>
            </a:r>
            <a:endParaRPr dirty="0"/>
          </a:p>
          <a:p>
            <a:pPr marL="914400" lvl="1" indent="-317500" algn="l" rtl="0">
              <a:spcBef>
                <a:spcPts val="0"/>
              </a:spcBef>
              <a:spcAft>
                <a:spcPts val="0"/>
              </a:spcAft>
              <a:buSzPts val="1400"/>
              <a:buChar char="○"/>
            </a:pPr>
            <a:r>
              <a:rPr lang="en" dirty="0"/>
              <a:t>Distributed</a:t>
            </a:r>
            <a:endParaRPr dirty="0"/>
          </a:p>
          <a:p>
            <a:pPr marL="914400" lvl="1" indent="-317500" algn="l" rtl="0">
              <a:spcBef>
                <a:spcPts val="0"/>
              </a:spcBef>
              <a:spcAft>
                <a:spcPts val="0"/>
              </a:spcAft>
              <a:buSzPts val="1400"/>
              <a:buChar char="○"/>
            </a:pPr>
            <a:r>
              <a:rPr lang="en" dirty="0"/>
              <a:t>Noun-based Adjective</a:t>
            </a:r>
            <a:endParaRPr dirty="0"/>
          </a:p>
          <a:p>
            <a:pPr marL="914400" lvl="1" indent="-317500" algn="l" rtl="0">
              <a:spcBef>
                <a:spcPts val="0"/>
              </a:spcBef>
              <a:spcAft>
                <a:spcPts val="0"/>
              </a:spcAft>
              <a:buSzPts val="1400"/>
              <a:buChar char="○"/>
            </a:pPr>
            <a:r>
              <a:rPr lang="en" dirty="0"/>
              <a:t>Verb-based Adjective</a:t>
            </a:r>
            <a:endParaRPr dirty="0"/>
          </a:p>
          <a:p>
            <a:pPr marL="1371600" lvl="2" indent="-317500" algn="l" rtl="0">
              <a:spcBef>
                <a:spcPts val="0"/>
              </a:spcBef>
              <a:spcAft>
                <a:spcPts val="0"/>
              </a:spcAft>
              <a:buSzPts val="1400"/>
              <a:buChar char="■"/>
            </a:pPr>
            <a:r>
              <a:rPr lang="en" dirty="0"/>
              <a:t>Participle</a:t>
            </a:r>
            <a:endParaRPr dirty="0"/>
          </a:p>
          <a:p>
            <a:pPr marL="1371600" lvl="2" indent="-317500" algn="l" rtl="0">
              <a:spcBef>
                <a:spcPts val="0"/>
              </a:spcBef>
              <a:spcAft>
                <a:spcPts val="0"/>
              </a:spcAft>
              <a:buSzPts val="1400"/>
              <a:buChar char="■"/>
            </a:pPr>
            <a:r>
              <a:rPr lang="en" dirty="0"/>
              <a:t>Attributive</a:t>
            </a: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206"/>
        <p:cNvGrpSpPr/>
        <p:nvPr/>
      </p:nvGrpSpPr>
      <p:grpSpPr>
        <a:xfrm>
          <a:off x="0" y="0"/>
          <a:ext cx="0" cy="0"/>
          <a:chOff x="0" y="0"/>
          <a:chExt cx="0" cy="0"/>
        </a:xfrm>
      </p:grpSpPr>
      <p:sp>
        <p:nvSpPr>
          <p:cNvPr id="207" name="Google Shape;207;p3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Parts of speech</a:t>
            </a:r>
            <a:endParaRPr/>
          </a:p>
        </p:txBody>
      </p:sp>
      <p:sp>
        <p:nvSpPr>
          <p:cNvPr id="208" name="Google Shape;208;p36"/>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t>Noun</a:t>
            </a:r>
            <a:endParaRPr dirty="0"/>
          </a:p>
          <a:p>
            <a:pPr marL="914400" lvl="1" indent="-304800" algn="l" rtl="0">
              <a:spcBef>
                <a:spcPts val="0"/>
              </a:spcBef>
              <a:spcAft>
                <a:spcPts val="0"/>
              </a:spcAft>
              <a:buSzPts val="1200"/>
              <a:buChar char="○"/>
            </a:pPr>
            <a:r>
              <a:rPr lang="en" dirty="0"/>
              <a:t>Common</a:t>
            </a:r>
            <a:endParaRPr dirty="0"/>
          </a:p>
          <a:p>
            <a:pPr marL="914400" lvl="1" indent="-304800" algn="l" rtl="0">
              <a:spcBef>
                <a:spcPts val="0"/>
              </a:spcBef>
              <a:spcAft>
                <a:spcPts val="0"/>
              </a:spcAft>
              <a:buSzPts val="1200"/>
              <a:buChar char="○"/>
            </a:pPr>
            <a:r>
              <a:rPr lang="en" dirty="0"/>
              <a:t>Proper</a:t>
            </a:r>
            <a:endParaRPr dirty="0"/>
          </a:p>
          <a:p>
            <a:pPr marL="914400" lvl="1" indent="-304800" algn="l" rtl="0">
              <a:spcBef>
                <a:spcPts val="0"/>
              </a:spcBef>
              <a:spcAft>
                <a:spcPts val="0"/>
              </a:spcAft>
              <a:buSzPts val="1200"/>
              <a:buChar char="○"/>
            </a:pPr>
            <a:r>
              <a:rPr lang="en" dirty="0"/>
              <a:t>Singular</a:t>
            </a:r>
            <a:endParaRPr dirty="0"/>
          </a:p>
          <a:p>
            <a:pPr marL="914400" lvl="1" indent="-304800" algn="l" rtl="0">
              <a:spcBef>
                <a:spcPts val="0"/>
              </a:spcBef>
              <a:spcAft>
                <a:spcPts val="0"/>
              </a:spcAft>
              <a:buSzPts val="1200"/>
              <a:buChar char="○"/>
            </a:pPr>
            <a:r>
              <a:rPr lang="en" dirty="0"/>
              <a:t>Plural</a:t>
            </a:r>
            <a:endParaRPr dirty="0"/>
          </a:p>
          <a:p>
            <a:pPr marL="457200" lvl="0" indent="-317500" algn="l" rtl="0">
              <a:spcBef>
                <a:spcPts val="0"/>
              </a:spcBef>
              <a:spcAft>
                <a:spcPts val="0"/>
              </a:spcAft>
              <a:buSzPts val="1400"/>
              <a:buChar char="●"/>
            </a:pPr>
            <a:r>
              <a:rPr lang="en" dirty="0"/>
              <a:t>Action Noun</a:t>
            </a:r>
            <a:endParaRPr dirty="0"/>
          </a:p>
          <a:p>
            <a:pPr marL="457200" lvl="0" indent="-317500" algn="l" rtl="0">
              <a:spcBef>
                <a:spcPts val="0"/>
              </a:spcBef>
              <a:spcAft>
                <a:spcPts val="0"/>
              </a:spcAft>
              <a:buSzPts val="1400"/>
              <a:buChar char="●"/>
            </a:pPr>
            <a:r>
              <a:rPr lang="en" dirty="0"/>
              <a:t>Verb</a:t>
            </a:r>
            <a:endParaRPr dirty="0"/>
          </a:p>
          <a:p>
            <a:pPr marL="914400" lvl="1" indent="-304800" algn="l" rtl="0">
              <a:spcBef>
                <a:spcPts val="0"/>
              </a:spcBef>
              <a:spcAft>
                <a:spcPts val="0"/>
              </a:spcAft>
              <a:buSzPts val="1200"/>
              <a:buChar char="○"/>
            </a:pPr>
            <a:r>
              <a:rPr lang="en" dirty="0"/>
              <a:t>Infinitive</a:t>
            </a:r>
            <a:endParaRPr dirty="0"/>
          </a:p>
          <a:p>
            <a:pPr marL="914400" lvl="1" indent="-304800" algn="l" rtl="0">
              <a:spcBef>
                <a:spcPts val="0"/>
              </a:spcBef>
              <a:spcAft>
                <a:spcPts val="0"/>
              </a:spcAft>
              <a:buSzPts val="1200"/>
              <a:buChar char="○"/>
            </a:pPr>
            <a:r>
              <a:rPr lang="en" dirty="0"/>
              <a:t>Predicate</a:t>
            </a:r>
            <a:endParaRPr dirty="0"/>
          </a:p>
          <a:p>
            <a:pPr marL="457200" lvl="0" indent="-317500" algn="l" rtl="0">
              <a:spcBef>
                <a:spcPts val="0"/>
              </a:spcBef>
              <a:spcAft>
                <a:spcPts val="0"/>
              </a:spcAft>
              <a:buSzPts val="1400"/>
              <a:buChar char="●"/>
            </a:pPr>
            <a:r>
              <a:rPr lang="en" dirty="0"/>
              <a:t>Adjective</a:t>
            </a:r>
            <a:endParaRPr dirty="0"/>
          </a:p>
          <a:p>
            <a:pPr marL="457200" lvl="0" indent="-317500" algn="l" rtl="0">
              <a:spcBef>
                <a:spcPts val="0"/>
              </a:spcBef>
              <a:spcAft>
                <a:spcPts val="0"/>
              </a:spcAft>
              <a:buSzPts val="1400"/>
              <a:buChar char="●"/>
            </a:pPr>
            <a:r>
              <a:rPr lang="en" dirty="0"/>
              <a:t>Noun-based Adjective</a:t>
            </a:r>
            <a:endParaRPr dirty="0"/>
          </a:p>
          <a:p>
            <a:pPr marL="457200" lvl="0" indent="-317500" algn="l" rtl="0">
              <a:spcBef>
                <a:spcPts val="0"/>
              </a:spcBef>
              <a:spcAft>
                <a:spcPts val="0"/>
              </a:spcAft>
              <a:buSzPts val="1400"/>
              <a:buChar char="●"/>
            </a:pPr>
            <a:r>
              <a:rPr lang="en" dirty="0"/>
              <a:t>Adjective/common-noun phrase</a:t>
            </a:r>
            <a:endParaRPr dirty="0"/>
          </a:p>
          <a:p>
            <a:pPr marL="457200" lvl="0" indent="-317500" algn="l" rtl="0">
              <a:spcBef>
                <a:spcPts val="0"/>
              </a:spcBef>
              <a:spcAft>
                <a:spcPts val="0"/>
              </a:spcAft>
              <a:buSzPts val="1400"/>
              <a:buChar char="●"/>
            </a:pPr>
            <a:r>
              <a:rPr lang="en" dirty="0"/>
              <a:t>Verb-based Adjective</a:t>
            </a:r>
            <a:endParaRPr dirty="0"/>
          </a:p>
          <a:p>
            <a:pPr marL="914400" lvl="1" indent="-304800" algn="l" rtl="0">
              <a:spcBef>
                <a:spcPts val="0"/>
              </a:spcBef>
              <a:spcAft>
                <a:spcPts val="0"/>
              </a:spcAft>
              <a:buSzPts val="1200"/>
              <a:buChar char="○"/>
            </a:pPr>
            <a:r>
              <a:rPr lang="en" dirty="0"/>
              <a:t>Participle</a:t>
            </a:r>
            <a:endParaRPr dirty="0"/>
          </a:p>
          <a:p>
            <a:pPr marL="914400" lvl="1" indent="-304800" algn="l" rtl="0">
              <a:spcBef>
                <a:spcPts val="0"/>
              </a:spcBef>
              <a:spcAft>
                <a:spcPts val="0"/>
              </a:spcAft>
              <a:buSzPts val="1200"/>
              <a:buChar char="○"/>
            </a:pPr>
            <a:r>
              <a:rPr lang="en" dirty="0"/>
              <a:t>Attributive</a:t>
            </a:r>
            <a:endParaRPr dirty="0"/>
          </a:p>
        </p:txBody>
      </p:sp>
      <p:sp>
        <p:nvSpPr>
          <p:cNvPr id="209" name="Google Shape;209;p36"/>
          <p:cNvSpPr txBox="1">
            <a:spLocks noGrp="1"/>
          </p:cNvSpPr>
          <p:nvPr>
            <p:ph type="body" idx="2"/>
          </p:nvPr>
        </p:nvSpPr>
        <p:spPr>
          <a:xfrm>
            <a:off x="4694100" y="1861775"/>
            <a:ext cx="39999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t>Concrete Noun</a:t>
            </a:r>
            <a:endParaRPr dirty="0"/>
          </a:p>
          <a:p>
            <a:pPr marL="457200" lvl="0" indent="-317500" algn="l" rtl="0">
              <a:spcBef>
                <a:spcPts val="0"/>
              </a:spcBef>
              <a:spcAft>
                <a:spcPts val="0"/>
              </a:spcAft>
              <a:buSzPts val="1400"/>
              <a:buChar char="●"/>
            </a:pPr>
            <a:r>
              <a:rPr lang="en" dirty="0"/>
              <a:t>Abstract Noun</a:t>
            </a:r>
            <a:endParaRPr dirty="0"/>
          </a:p>
          <a:p>
            <a:pPr marL="457200" lvl="0" indent="-317500" algn="l" rtl="0">
              <a:spcBef>
                <a:spcPts val="0"/>
              </a:spcBef>
              <a:spcAft>
                <a:spcPts val="0"/>
              </a:spcAft>
              <a:buSzPts val="1400"/>
              <a:buChar char="●"/>
            </a:pPr>
            <a:r>
              <a:rPr lang="en" dirty="0"/>
              <a:t>Deverbal Noun</a:t>
            </a:r>
            <a:endParaRPr dirty="0"/>
          </a:p>
          <a:p>
            <a:pPr marL="457200" lvl="0" indent="-317500" algn="l" rtl="0">
              <a:spcBef>
                <a:spcPts val="0"/>
              </a:spcBef>
              <a:spcAft>
                <a:spcPts val="0"/>
              </a:spcAft>
              <a:buSzPts val="1400"/>
              <a:buChar char="●"/>
            </a:pPr>
            <a:r>
              <a:rPr lang="en" dirty="0"/>
              <a:t>Verbal Noun</a:t>
            </a:r>
            <a:endParaRPr dirty="0"/>
          </a:p>
          <a:p>
            <a:pPr marL="457200" lvl="0" indent="-317500" algn="l" rtl="0">
              <a:spcBef>
                <a:spcPts val="0"/>
              </a:spcBef>
              <a:spcAft>
                <a:spcPts val="0"/>
              </a:spcAft>
              <a:buSzPts val="1400"/>
              <a:buChar char="●"/>
            </a:pPr>
            <a:r>
              <a:rPr lang="en" dirty="0"/>
              <a:t>Nominalized verb</a:t>
            </a:r>
            <a:endParaRPr dirty="0"/>
          </a:p>
          <a:p>
            <a:pPr marL="914400" lvl="1" indent="-304800" algn="l" rtl="0">
              <a:spcBef>
                <a:spcPts val="0"/>
              </a:spcBef>
              <a:spcAft>
                <a:spcPts val="0"/>
              </a:spcAft>
              <a:buSzPts val="1200"/>
              <a:buChar char="○"/>
            </a:pPr>
            <a:r>
              <a:rPr lang="en" dirty="0"/>
              <a:t>Gerund</a:t>
            </a:r>
            <a:endParaRPr dirty="0"/>
          </a:p>
          <a:p>
            <a:pPr marL="914400" lvl="1" indent="-304800" algn="l" rtl="0">
              <a:spcBef>
                <a:spcPts val="0"/>
              </a:spcBef>
              <a:spcAft>
                <a:spcPts val="0"/>
              </a:spcAft>
              <a:buSzPts val="1200"/>
              <a:buChar char="○"/>
            </a:pPr>
            <a:r>
              <a:rPr lang="en" dirty="0"/>
              <a:t>Noun of agency or profession</a:t>
            </a:r>
            <a:endParaRPr dirty="0"/>
          </a:p>
          <a:p>
            <a:pPr marL="914400" lvl="1" indent="-304800" algn="l" rtl="0">
              <a:spcBef>
                <a:spcPts val="0"/>
              </a:spcBef>
              <a:spcAft>
                <a:spcPts val="0"/>
              </a:spcAft>
              <a:buSzPts val="1200"/>
              <a:buChar char="○"/>
            </a:pPr>
            <a:r>
              <a:rPr lang="en" dirty="0"/>
              <a:t>Noun of recipience</a:t>
            </a:r>
            <a:endParaRPr dirty="0"/>
          </a:p>
          <a:p>
            <a:pPr marL="914400" lvl="1" indent="-304800" algn="l" rtl="0">
              <a:spcBef>
                <a:spcPts val="0"/>
              </a:spcBef>
              <a:spcAft>
                <a:spcPts val="0"/>
              </a:spcAft>
              <a:buSzPts val="1200"/>
              <a:buChar char="○"/>
            </a:pPr>
            <a:r>
              <a:rPr lang="en" dirty="0"/>
              <a:t>Noun of general action</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Classes and Nouns</a:t>
            </a:r>
            <a:endParaRPr/>
          </a:p>
        </p:txBody>
      </p:sp>
      <p:sp>
        <p:nvSpPr>
          <p:cNvPr id="215" name="Google Shape;215;p37"/>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Green</a:t>
            </a:r>
            <a:endParaRPr sz="1800" dirty="0"/>
          </a:p>
          <a:p>
            <a:pPr marL="0" lvl="0" indent="0" algn="l" rtl="0">
              <a:spcBef>
                <a:spcPts val="1600"/>
              </a:spcBef>
              <a:spcAft>
                <a:spcPts val="0"/>
              </a:spcAft>
              <a:buNone/>
            </a:pPr>
            <a:r>
              <a:rPr lang="en" sz="1800" dirty="0"/>
              <a:t>Sparkle</a:t>
            </a:r>
            <a:endParaRPr sz="1800" dirty="0"/>
          </a:p>
          <a:p>
            <a:pPr marL="0" lvl="0" indent="0" algn="l" rtl="0">
              <a:spcBef>
                <a:spcPts val="1600"/>
              </a:spcBef>
              <a:spcAft>
                <a:spcPts val="1600"/>
              </a:spcAft>
              <a:buNone/>
            </a:pPr>
            <a:r>
              <a:rPr lang="en" sz="1800" dirty="0"/>
              <a:t>Happiness</a:t>
            </a:r>
            <a:endParaRPr sz="18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Interfaces and Adjectives</a:t>
            </a:r>
            <a:endParaRPr/>
          </a:p>
        </p:txBody>
      </p:sp>
      <p:sp>
        <p:nvSpPr>
          <p:cNvPr id="221" name="Google Shape;221;p38"/>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Old</a:t>
            </a:r>
            <a:endParaRPr sz="1800" dirty="0"/>
          </a:p>
          <a:p>
            <a:pPr marL="0" lvl="0" indent="0" algn="l" rtl="0">
              <a:spcBef>
                <a:spcPts val="1600"/>
              </a:spcBef>
              <a:spcAft>
                <a:spcPts val="0"/>
              </a:spcAft>
              <a:buNone/>
            </a:pPr>
            <a:r>
              <a:rPr lang="en" sz="1800" dirty="0"/>
              <a:t>Dangerous</a:t>
            </a:r>
            <a:endParaRPr sz="1800" dirty="0"/>
          </a:p>
          <a:p>
            <a:pPr marL="0" lvl="0" indent="0" algn="l" rtl="0">
              <a:spcBef>
                <a:spcPts val="1600"/>
              </a:spcBef>
              <a:spcAft>
                <a:spcPts val="0"/>
              </a:spcAft>
              <a:buNone/>
            </a:pPr>
            <a:r>
              <a:rPr lang="en" sz="1800" dirty="0"/>
              <a:t>Long</a:t>
            </a:r>
            <a:endParaRPr sz="1800" dirty="0"/>
          </a:p>
          <a:p>
            <a:pPr marL="0" lvl="0" indent="0" algn="l" rtl="0">
              <a:spcBef>
                <a:spcPts val="1600"/>
              </a:spcBef>
              <a:spcAft>
                <a:spcPts val="1600"/>
              </a:spcAft>
              <a:buNone/>
            </a:pPr>
            <a:endParaRPr sz="18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9"/>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Guidelines</a:t>
            </a:r>
            <a:endParaRPr/>
          </a:p>
        </p:txBody>
      </p:sp>
      <p:sp>
        <p:nvSpPr>
          <p:cNvPr id="227" name="Google Shape;227;p39"/>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Avoid zero derivation words (words that can act as different parts of speech without a change in spelling.  E.g. metonyms, nounification)</a:t>
            </a:r>
            <a:endParaRPr sz="1800" dirty="0"/>
          </a:p>
          <a:p>
            <a:pPr marL="0" lvl="0" indent="457200" algn="l" rtl="0">
              <a:spcBef>
                <a:spcPts val="1600"/>
              </a:spcBef>
              <a:spcAft>
                <a:spcPts val="1600"/>
              </a:spcAft>
              <a:buNone/>
            </a:pPr>
            <a:r>
              <a:rPr lang="en" sz="1800" dirty="0">
                <a:latin typeface="Courier New"/>
                <a:ea typeface="Courier New"/>
                <a:cs typeface="Courier New"/>
                <a:sym typeface="Courier New"/>
              </a:rPr>
              <a:t>	public class Ask</a:t>
            </a:r>
            <a:br>
              <a:rPr lang="en" sz="1800" dirty="0">
                <a:latin typeface="Courier New"/>
                <a:ea typeface="Courier New"/>
                <a:cs typeface="Courier New"/>
                <a:sym typeface="Courier New"/>
              </a:rPr>
            </a:br>
            <a:r>
              <a:rPr lang="en" sz="1800" dirty="0">
                <a:latin typeface="Courier New"/>
                <a:ea typeface="Courier New"/>
                <a:cs typeface="Courier New"/>
                <a:sym typeface="Courier New"/>
              </a:rPr>
              <a:t>	{</a:t>
            </a:r>
            <a:br>
              <a:rPr lang="en" sz="1800" dirty="0">
                <a:latin typeface="Courier New"/>
                <a:ea typeface="Courier New"/>
                <a:cs typeface="Courier New"/>
                <a:sym typeface="Courier New"/>
              </a:rPr>
            </a:br>
            <a:r>
              <a:rPr lang="en" sz="1800" dirty="0">
                <a:latin typeface="Courier New"/>
                <a:ea typeface="Courier New"/>
                <a:cs typeface="Courier New"/>
                <a:sym typeface="Courier New"/>
              </a:rPr>
              <a:t>		public void Ask(){/*..*/}</a:t>
            </a:r>
            <a:br>
              <a:rPr lang="en" sz="1800" dirty="0">
                <a:latin typeface="Courier New"/>
                <a:ea typeface="Courier New"/>
                <a:cs typeface="Courier New"/>
                <a:sym typeface="Courier New"/>
              </a:rPr>
            </a:br>
            <a:r>
              <a:rPr lang="en" sz="1800" dirty="0">
                <a:latin typeface="Courier New"/>
                <a:ea typeface="Courier New"/>
                <a:cs typeface="Courier New"/>
                <a:sym typeface="Courier New"/>
              </a:rPr>
              <a:t>	}</a:t>
            </a:r>
            <a:endParaRPr sz="1800" dirty="0">
              <a:latin typeface="Courier New"/>
              <a:ea typeface="Courier New"/>
              <a:cs typeface="Courier New"/>
              <a:sym typeface="Courier New"/>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4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Classes</a:t>
            </a:r>
            <a:endParaRPr/>
          </a:p>
        </p:txBody>
      </p:sp>
      <p:sp>
        <p:nvSpPr>
          <p:cNvPr id="233" name="Google Shape;233;p40"/>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sz="1600" dirty="0"/>
              <a:t>Prefer c</a:t>
            </a:r>
            <a:r>
              <a:rPr lang="en" sz="1600" dirty="0"/>
              <a:t>ommon nouns</a:t>
            </a:r>
            <a:endParaRPr sz="1600" dirty="0"/>
          </a:p>
          <a:p>
            <a:pPr marL="914400" lvl="1" indent="-304800" algn="l" rtl="0">
              <a:spcBef>
                <a:spcPts val="0"/>
              </a:spcBef>
              <a:spcAft>
                <a:spcPts val="0"/>
              </a:spcAft>
              <a:buSzPts val="1200"/>
              <a:buChar char="○"/>
            </a:pPr>
            <a:r>
              <a:rPr lang="en" sz="1400" dirty="0"/>
              <a:t>Not</a:t>
            </a:r>
            <a:endParaRPr sz="1400" dirty="0"/>
          </a:p>
          <a:p>
            <a:pPr marL="1371600" lvl="2" indent="-304800" algn="l" rtl="0">
              <a:spcBef>
                <a:spcPts val="0"/>
              </a:spcBef>
              <a:spcAft>
                <a:spcPts val="0"/>
              </a:spcAft>
              <a:buSzPts val="1200"/>
              <a:buChar char="■"/>
            </a:pPr>
            <a:r>
              <a:rPr lang="en" sz="1400" dirty="0"/>
              <a:t>Proper (“</a:t>
            </a:r>
            <a:r>
              <a:rPr lang="en-US" sz="1400" dirty="0"/>
              <a:t>Quicken Loans”)</a:t>
            </a:r>
            <a:endParaRPr sz="1400" dirty="0"/>
          </a:p>
          <a:p>
            <a:pPr marL="1371600" lvl="2" indent="-304800" algn="l" rtl="0">
              <a:spcBef>
                <a:spcPts val="0"/>
              </a:spcBef>
              <a:spcAft>
                <a:spcPts val="0"/>
              </a:spcAft>
              <a:buSzPts val="1200"/>
              <a:buChar char="■"/>
            </a:pPr>
            <a:r>
              <a:rPr lang="en" sz="1400" dirty="0"/>
              <a:t>Pronouns (“</a:t>
            </a:r>
            <a:r>
              <a:rPr lang="en-US" sz="1400" dirty="0"/>
              <a:t>Them”)</a:t>
            </a:r>
            <a:endParaRPr sz="1400" dirty="0"/>
          </a:p>
          <a:p>
            <a:pPr marL="457200" lvl="0" indent="-317500" algn="l" rtl="0">
              <a:spcBef>
                <a:spcPts val="0"/>
              </a:spcBef>
              <a:spcAft>
                <a:spcPts val="0"/>
              </a:spcAft>
              <a:buSzPts val="1400"/>
              <a:buChar char="●"/>
            </a:pPr>
            <a:r>
              <a:rPr lang="en-US" sz="1600" dirty="0"/>
              <a:t>Prefer s</a:t>
            </a:r>
            <a:r>
              <a:rPr lang="en" sz="1600" dirty="0"/>
              <a:t>ingular (</a:t>
            </a:r>
            <a:r>
              <a:rPr lang="en-US" sz="1600" dirty="0"/>
              <a:t>plural for collections and/or namespaces)</a:t>
            </a:r>
            <a:endParaRPr sz="1600" dirty="0"/>
          </a:p>
          <a:p>
            <a:pPr marL="457200" lvl="0" indent="-317500" algn="l" rtl="0">
              <a:spcBef>
                <a:spcPts val="0"/>
              </a:spcBef>
              <a:spcAft>
                <a:spcPts val="0"/>
              </a:spcAft>
              <a:buSzPts val="1400"/>
              <a:buChar char="●"/>
            </a:pPr>
            <a:r>
              <a:rPr lang="en" sz="1600" dirty="0"/>
              <a:t>Be careful </a:t>
            </a:r>
            <a:r>
              <a:rPr lang="en-US" sz="1600" dirty="0"/>
              <a:t>with </a:t>
            </a:r>
            <a:r>
              <a:rPr lang="en" sz="1600" dirty="0"/>
              <a:t>or avoid abstract nouns (</a:t>
            </a:r>
            <a:r>
              <a:rPr lang="en-US" sz="1600" dirty="0"/>
              <a:t>remember “Sparkle”)</a:t>
            </a:r>
            <a:endParaRPr sz="1600" dirty="0"/>
          </a:p>
          <a:p>
            <a:pPr marL="457200" lvl="0" indent="-317500" algn="l" rtl="0">
              <a:spcBef>
                <a:spcPts val="0"/>
              </a:spcBef>
              <a:spcAft>
                <a:spcPts val="0"/>
              </a:spcAft>
              <a:buSzPts val="1400"/>
              <a:buChar char="●"/>
            </a:pPr>
            <a:r>
              <a:rPr lang="en" sz="1600" dirty="0"/>
              <a:t>Common noun &amp; pair/phrase for </a:t>
            </a:r>
            <a:r>
              <a:rPr lang="en" sz="1600" i="1" dirty="0"/>
              <a:t>specializations</a:t>
            </a:r>
            <a:endParaRPr sz="1600" i="1" dirty="0"/>
          </a:p>
          <a:p>
            <a:pPr marL="914400" lvl="1" indent="-304800" algn="l" rtl="0">
              <a:spcBef>
                <a:spcPts val="0"/>
              </a:spcBef>
              <a:spcAft>
                <a:spcPts val="0"/>
              </a:spcAft>
              <a:buSzPts val="1200"/>
              <a:buChar char="○"/>
            </a:pPr>
            <a:r>
              <a:rPr lang="en" sz="1400" dirty="0"/>
              <a:t>“NetworkException”</a:t>
            </a:r>
            <a:endParaRPr sz="1400" dirty="0"/>
          </a:p>
          <a:p>
            <a:pPr marL="457200" lvl="0" indent="-317500" algn="l" rtl="0">
              <a:spcBef>
                <a:spcPts val="0"/>
              </a:spcBef>
              <a:spcAft>
                <a:spcPts val="0"/>
              </a:spcAft>
              <a:buSzPts val="1400"/>
              <a:buChar char="●"/>
            </a:pPr>
            <a:r>
              <a:rPr lang="en" sz="1600" dirty="0"/>
              <a:t>Adjective/Common-noun pair for specialized </a:t>
            </a:r>
            <a:r>
              <a:rPr lang="en" sz="1600" i="1" dirty="0"/>
              <a:t>behavior</a:t>
            </a:r>
            <a:endParaRPr sz="1600" i="1" dirty="0"/>
          </a:p>
          <a:p>
            <a:pPr marL="914400" lvl="1" indent="-304800" algn="l" rtl="0">
              <a:spcBef>
                <a:spcPts val="0"/>
              </a:spcBef>
              <a:spcAft>
                <a:spcPts val="0"/>
              </a:spcAft>
              <a:buSzPts val="1200"/>
              <a:buChar char="○"/>
            </a:pPr>
            <a:r>
              <a:rPr lang="en" sz="1400" dirty="0"/>
              <a:t>“SortedCollection”</a:t>
            </a:r>
            <a:endParaRPr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Peter Ritchie</a:t>
            </a:r>
            <a:endParaRPr/>
          </a:p>
        </p:txBody>
      </p:sp>
      <p:sp>
        <p:nvSpPr>
          <p:cNvPr id="79" name="Google Shape;79;p15"/>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dirty="0"/>
              <a:t>Author</a:t>
            </a:r>
            <a:endParaRPr dirty="0"/>
          </a:p>
          <a:p>
            <a:pPr marL="457200" lvl="0" indent="-342900" algn="l" rtl="0">
              <a:spcBef>
                <a:spcPts val="0"/>
              </a:spcBef>
              <a:spcAft>
                <a:spcPts val="0"/>
              </a:spcAft>
              <a:buSzPts val="1800"/>
              <a:buChar char="●"/>
            </a:pPr>
            <a:r>
              <a:rPr lang="en" dirty="0"/>
              <a:t>Speaker</a:t>
            </a:r>
            <a:endParaRPr dirty="0"/>
          </a:p>
          <a:p>
            <a:pPr marL="457200" lvl="0" indent="-342900" algn="l" rtl="0">
              <a:spcBef>
                <a:spcPts val="0"/>
              </a:spcBef>
              <a:spcAft>
                <a:spcPts val="0"/>
              </a:spcAft>
              <a:buSzPts val="1800"/>
              <a:buChar char="●"/>
            </a:pPr>
            <a:r>
              <a:rPr lang="en" dirty="0"/>
              <a:t>Software/</a:t>
            </a:r>
            <a:r>
              <a:rPr lang="en-US" dirty="0"/>
              <a:t>Solution</a:t>
            </a:r>
            <a:r>
              <a:rPr lang="en" dirty="0"/>
              <a:t> Architect</a:t>
            </a:r>
            <a:endParaRPr dirty="0"/>
          </a:p>
          <a:p>
            <a:pPr marL="457200" lvl="0" indent="-342900" algn="l" rtl="0">
              <a:spcBef>
                <a:spcPts val="0"/>
              </a:spcBef>
              <a:spcAft>
                <a:spcPts val="0"/>
              </a:spcAft>
              <a:buSzPts val="1800"/>
              <a:buChar char="●"/>
            </a:pPr>
            <a:r>
              <a:rPr lang="en" dirty="0"/>
              <a:t>In my 3rd decade as professional software technologist</a:t>
            </a:r>
            <a:endParaRPr dirty="0"/>
          </a:p>
          <a:p>
            <a:pPr marL="457200" lvl="0" indent="-342900" algn="l" rtl="0">
              <a:spcBef>
                <a:spcPts val="0"/>
              </a:spcBef>
              <a:spcAft>
                <a:spcPts val="0"/>
              </a:spcAft>
              <a:buSzPts val="1800"/>
              <a:buChar char="●"/>
            </a:pPr>
            <a:r>
              <a:rPr lang="en" dirty="0"/>
              <a:t>More than 30</a:t>
            </a:r>
            <a:r>
              <a:rPr lang="en-US" dirty="0"/>
              <a:t> years experimenting in </a:t>
            </a:r>
            <a:r>
              <a:rPr lang="en" dirty="0"/>
              <a:t>software</a:t>
            </a:r>
            <a:endParaRPr dirty="0"/>
          </a:p>
          <a:p>
            <a:pPr marL="0" lvl="0" indent="0" algn="ctr" rtl="0">
              <a:spcBef>
                <a:spcPts val="1600"/>
              </a:spcBef>
              <a:spcAft>
                <a:spcPts val="1600"/>
              </a:spcAft>
              <a:buNone/>
            </a:pPr>
            <a:r>
              <a:rPr lang="en" dirty="0"/>
              <a:t>@PeterRitchie</a:t>
            </a:r>
            <a:br>
              <a:rPr lang="en" dirty="0"/>
            </a:br>
            <a:r>
              <a:rPr lang="en" dirty="0"/>
              <a:t>Peter.Ritchie@Outlook.com</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4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Guidelines - Classes</a:t>
            </a:r>
            <a:endParaRPr/>
          </a:p>
        </p:txBody>
      </p:sp>
      <p:sp>
        <p:nvSpPr>
          <p:cNvPr id="239" name="Google Shape;239;p41"/>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t>Avoid non-attributive plural nouns (reserve them for namespaces)</a:t>
            </a:r>
            <a:endParaRPr dirty="0"/>
          </a:p>
          <a:p>
            <a:pPr marL="914400" lvl="1" indent="-304800" algn="l" rtl="0">
              <a:spcBef>
                <a:spcPts val="0"/>
              </a:spcBef>
              <a:spcAft>
                <a:spcPts val="0"/>
              </a:spcAft>
              <a:buSzPts val="1200"/>
              <a:buChar char="○"/>
            </a:pPr>
            <a:r>
              <a:rPr lang="en" dirty="0"/>
              <a:t>“Ladies”: Bad</a:t>
            </a:r>
            <a:endParaRPr dirty="0"/>
          </a:p>
          <a:p>
            <a:pPr marL="914400" lvl="1" indent="-304800" algn="l" rtl="0">
              <a:spcBef>
                <a:spcPts val="0"/>
              </a:spcBef>
              <a:spcAft>
                <a:spcPts val="0"/>
              </a:spcAft>
              <a:buSzPts val="1200"/>
              <a:buChar char="○"/>
            </a:pPr>
            <a:r>
              <a:rPr lang="en" dirty="0"/>
              <a:t>“LadiesRoom”: Good (O_O)</a:t>
            </a:r>
            <a:endParaRPr dirty="0"/>
          </a:p>
          <a:p>
            <a:pPr marL="457200" marR="0" lvl="0" indent="-317500" algn="l" rtl="0">
              <a:lnSpc>
                <a:spcPct val="115000"/>
              </a:lnSpc>
              <a:spcBef>
                <a:spcPts val="0"/>
              </a:spcBef>
              <a:spcAft>
                <a:spcPts val="0"/>
              </a:spcAft>
              <a:buClr>
                <a:schemeClr val="lt2"/>
              </a:buClr>
              <a:buSzPts val="1400"/>
              <a:buFont typeface="Roboto"/>
              <a:buChar char="●"/>
            </a:pPr>
            <a:r>
              <a:rPr lang="en" dirty="0"/>
              <a:t> </a:t>
            </a:r>
            <a:r>
              <a:rPr lang="en-US" dirty="0"/>
              <a:t>Avoid n</a:t>
            </a:r>
            <a:r>
              <a:rPr lang="en" dirty="0"/>
              <a:t>ouns that have identical verbal noun form</a:t>
            </a:r>
            <a:endParaRPr dirty="0"/>
          </a:p>
          <a:p>
            <a:pPr marL="914400" marR="0" lvl="1" indent="-317500" algn="l" rtl="0">
              <a:lnSpc>
                <a:spcPct val="115000"/>
              </a:lnSpc>
              <a:spcBef>
                <a:spcPts val="0"/>
              </a:spcBef>
              <a:spcAft>
                <a:spcPts val="0"/>
              </a:spcAft>
              <a:buClr>
                <a:schemeClr val="lt2"/>
              </a:buClr>
              <a:buSzPts val="1400"/>
              <a:buFont typeface="Roboto"/>
              <a:buChar char="○"/>
            </a:pPr>
            <a:r>
              <a:rPr lang="en" dirty="0"/>
              <a:t> “Clearing”</a:t>
            </a:r>
            <a:endParaRPr dirty="0"/>
          </a:p>
          <a:p>
            <a:pPr marL="457200" marR="0" lvl="0" indent="-317500" algn="l" rtl="0">
              <a:lnSpc>
                <a:spcPct val="115000"/>
              </a:lnSpc>
              <a:spcBef>
                <a:spcPts val="0"/>
              </a:spcBef>
              <a:spcAft>
                <a:spcPts val="0"/>
              </a:spcAft>
              <a:buSzPts val="1400"/>
              <a:buChar char="●"/>
            </a:pPr>
            <a:r>
              <a:rPr lang="en-US" dirty="0"/>
              <a:t>Avoid </a:t>
            </a:r>
            <a:r>
              <a:rPr lang="en" dirty="0"/>
              <a:t>unmarked plural forms</a:t>
            </a:r>
            <a:endParaRPr dirty="0"/>
          </a:p>
          <a:p>
            <a:pPr marL="914400" marR="0" lvl="1" indent="-304800" algn="l" rtl="0">
              <a:lnSpc>
                <a:spcPct val="115000"/>
              </a:lnSpc>
              <a:spcBef>
                <a:spcPts val="0"/>
              </a:spcBef>
              <a:spcAft>
                <a:spcPts val="0"/>
              </a:spcAft>
              <a:buSzPts val="1200"/>
              <a:buChar char="○"/>
            </a:pPr>
            <a:r>
              <a:rPr lang="en" dirty="0"/>
              <a:t>“Sheep”</a:t>
            </a:r>
            <a:endParaRPr dirty="0"/>
          </a:p>
          <a:p>
            <a:pPr marL="914400" marR="0" lvl="1" indent="-304800" algn="l" rtl="0">
              <a:lnSpc>
                <a:spcPct val="115000"/>
              </a:lnSpc>
              <a:spcBef>
                <a:spcPts val="0"/>
              </a:spcBef>
              <a:spcAft>
                <a:spcPts val="0"/>
              </a:spcAft>
              <a:buSzPts val="1200"/>
              <a:buChar char="○"/>
            </a:pPr>
            <a:r>
              <a:rPr lang="en" dirty="0"/>
              <a:t>“Clothes”</a:t>
            </a:r>
            <a:endParaRPr dirty="0"/>
          </a:p>
          <a:p>
            <a:pPr marL="457200" marR="0" lvl="0" indent="-317500" algn="l" rtl="0">
              <a:lnSpc>
                <a:spcPct val="115000"/>
              </a:lnSpc>
              <a:spcBef>
                <a:spcPts val="0"/>
              </a:spcBef>
              <a:spcAft>
                <a:spcPts val="0"/>
              </a:spcAft>
              <a:buSzPts val="1400"/>
              <a:buChar char="●"/>
            </a:pPr>
            <a:r>
              <a:rPr lang="en-US" dirty="0"/>
              <a:t>Avoid m</a:t>
            </a:r>
            <a:r>
              <a:rPr lang="en" dirty="0"/>
              <a:t>ass </a:t>
            </a:r>
            <a:r>
              <a:rPr lang="en-US" dirty="0"/>
              <a:t>n</a:t>
            </a:r>
            <a:r>
              <a:rPr lang="en" dirty="0"/>
              <a:t>ouns</a:t>
            </a:r>
            <a:endParaRPr dirty="0"/>
          </a:p>
          <a:p>
            <a:pPr marL="914400" marR="0" lvl="1" indent="-304800" algn="l" rtl="0">
              <a:lnSpc>
                <a:spcPct val="115000"/>
              </a:lnSpc>
              <a:spcBef>
                <a:spcPts val="0"/>
              </a:spcBef>
              <a:spcAft>
                <a:spcPts val="0"/>
              </a:spcAft>
              <a:buSzPts val="1200"/>
              <a:buChar char="○"/>
            </a:pPr>
            <a:r>
              <a:rPr lang="en" dirty="0"/>
              <a:t>I.e. “</a:t>
            </a:r>
            <a:r>
              <a:rPr lang="en-US" dirty="0"/>
              <a:t>Cement” (</a:t>
            </a:r>
            <a:r>
              <a:rPr lang="en" dirty="0"/>
              <a:t>uncountable.  If something is not countable, can it be an object?)</a:t>
            </a:r>
            <a:endParaRPr dirty="0"/>
          </a:p>
          <a:p>
            <a:pPr marL="457200" marR="0" lvl="0" indent="-317500" algn="l" rtl="0">
              <a:lnSpc>
                <a:spcPct val="115000"/>
              </a:lnSpc>
              <a:spcBef>
                <a:spcPts val="0"/>
              </a:spcBef>
              <a:spcAft>
                <a:spcPts val="0"/>
              </a:spcAft>
              <a:buSzPts val="1400"/>
              <a:buChar char="●"/>
            </a:pPr>
            <a:r>
              <a:rPr lang="en-US" dirty="0"/>
              <a:t>Avoid c</a:t>
            </a:r>
            <a:r>
              <a:rPr lang="en" dirty="0"/>
              <a:t>ollective </a:t>
            </a:r>
            <a:r>
              <a:rPr lang="en-US" dirty="0"/>
              <a:t>n</a:t>
            </a:r>
            <a:r>
              <a:rPr lang="en" dirty="0"/>
              <a:t>ouns (reserve for namespaces)</a:t>
            </a:r>
            <a:endParaRPr dirty="0"/>
          </a:p>
          <a:p>
            <a:pPr marL="914400" marR="0" lvl="1" indent="-304800" algn="l" rtl="0">
              <a:lnSpc>
                <a:spcPct val="115000"/>
              </a:lnSpc>
              <a:spcBef>
                <a:spcPts val="0"/>
              </a:spcBef>
              <a:spcAft>
                <a:spcPts val="0"/>
              </a:spcAft>
              <a:buSzPts val="1200"/>
              <a:buChar char="○"/>
            </a:pPr>
            <a:r>
              <a:rPr lang="en" dirty="0"/>
              <a:t>Similar to uncountable, but good for collections too.</a:t>
            </a: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42"/>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Guidelines - General</a:t>
            </a:r>
            <a:endParaRPr/>
          </a:p>
        </p:txBody>
      </p:sp>
      <p:sp>
        <p:nvSpPr>
          <p:cNvPr id="245" name="Google Shape;245;p42"/>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marR="0" lvl="0" indent="-317500" algn="l" rtl="0">
              <a:lnSpc>
                <a:spcPct val="115000"/>
              </a:lnSpc>
              <a:spcBef>
                <a:spcPts val="0"/>
              </a:spcBef>
              <a:spcAft>
                <a:spcPts val="0"/>
              </a:spcAft>
              <a:buClr>
                <a:schemeClr val="lt2"/>
              </a:buClr>
              <a:buSzPts val="1400"/>
              <a:buFont typeface="Roboto"/>
              <a:buChar char="●"/>
            </a:pPr>
            <a:r>
              <a:rPr lang="en" sz="1800" dirty="0"/>
              <a:t>Avoid words that act in multiple parts of speech (could have collision)</a:t>
            </a:r>
          </a:p>
          <a:p>
            <a:pPr marL="457200" marR="0" lvl="0" indent="-317500" algn="l" rtl="0">
              <a:lnSpc>
                <a:spcPct val="115000"/>
              </a:lnSpc>
              <a:spcBef>
                <a:spcPts val="0"/>
              </a:spcBef>
              <a:spcAft>
                <a:spcPts val="0"/>
              </a:spcAft>
              <a:buClr>
                <a:schemeClr val="lt2"/>
              </a:buClr>
              <a:buSzPts val="1400"/>
              <a:buFont typeface="Roboto"/>
              <a:buChar char="●"/>
            </a:pPr>
            <a:r>
              <a:rPr lang="en" sz="1800" dirty="0"/>
              <a:t>Prefer words that make the most sense </a:t>
            </a:r>
            <a:r>
              <a:rPr lang="en-US" sz="1800" dirty="0"/>
              <a:t>and drive reality most clearly</a:t>
            </a:r>
            <a:endParaRPr lang="en" sz="1800" dirty="0"/>
          </a:p>
          <a:p>
            <a:pPr marL="457200" marR="0" lvl="0" indent="-317500" algn="l" rtl="0">
              <a:lnSpc>
                <a:spcPct val="115000"/>
              </a:lnSpc>
              <a:spcBef>
                <a:spcPts val="0"/>
              </a:spcBef>
              <a:spcAft>
                <a:spcPts val="0"/>
              </a:spcAft>
              <a:buClr>
                <a:schemeClr val="lt2"/>
              </a:buClr>
              <a:buSzPts val="1400"/>
              <a:buFont typeface="Roboto"/>
              <a:buChar char="●"/>
            </a:pPr>
            <a:r>
              <a:rPr lang="en" sz="1800" dirty="0"/>
              <a:t>Don’t truncate – if “</a:t>
            </a:r>
            <a:r>
              <a:rPr lang="en-US" sz="1800" dirty="0" err="1"/>
              <a:t>supercalifragilisticexpalidoceous</a:t>
            </a:r>
            <a:r>
              <a:rPr lang="en-US" sz="1800" dirty="0"/>
              <a:t>” is the right term, use it.</a:t>
            </a:r>
            <a:endParaRPr sz="18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Interfaces</a:t>
            </a:r>
            <a:endParaRPr/>
          </a:p>
        </p:txBody>
      </p:sp>
      <p:sp>
        <p:nvSpPr>
          <p:cNvPr id="251" name="Google Shape;251;p43"/>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600" dirty="0"/>
              <a:t>Adjectives, but not all types of adjectives</a:t>
            </a:r>
            <a:endParaRPr sz="1600" dirty="0"/>
          </a:p>
          <a:p>
            <a:pPr marL="457200" lvl="0" indent="-317500" algn="l" rtl="0">
              <a:spcBef>
                <a:spcPts val="0"/>
              </a:spcBef>
              <a:spcAft>
                <a:spcPts val="0"/>
              </a:spcAft>
              <a:buSzPts val="1400"/>
              <a:buChar char="●"/>
            </a:pPr>
            <a:r>
              <a:rPr lang="en" sz="1600" dirty="0"/>
              <a:t>Verbal Adjectives (-able)</a:t>
            </a:r>
            <a:endParaRPr sz="1600" dirty="0"/>
          </a:p>
          <a:p>
            <a:pPr marL="914400" lvl="1" indent="-304800" algn="l" rtl="0">
              <a:spcBef>
                <a:spcPts val="0"/>
              </a:spcBef>
              <a:spcAft>
                <a:spcPts val="0"/>
              </a:spcAft>
              <a:buSzPts val="1200"/>
              <a:buChar char="○"/>
            </a:pPr>
            <a:r>
              <a:rPr lang="en" sz="1400" dirty="0"/>
              <a:t>Interface should represent an attribute of behavior something should have</a:t>
            </a:r>
            <a:endParaRPr sz="1400" dirty="0"/>
          </a:p>
          <a:p>
            <a:pPr marL="1371600" lvl="2" indent="-304800" algn="l" rtl="0">
              <a:spcBef>
                <a:spcPts val="0"/>
              </a:spcBef>
              <a:spcAft>
                <a:spcPts val="0"/>
              </a:spcAft>
              <a:buSzPts val="1200"/>
              <a:buChar char="■"/>
            </a:pPr>
            <a:r>
              <a:rPr lang="en" sz="1400" dirty="0"/>
              <a:t>“Savable”</a:t>
            </a:r>
            <a:endParaRPr sz="1400" dirty="0"/>
          </a:p>
          <a:p>
            <a:pPr marL="1371600" lvl="2" indent="-304800" algn="l" rtl="0">
              <a:spcBef>
                <a:spcPts val="0"/>
              </a:spcBef>
              <a:spcAft>
                <a:spcPts val="0"/>
              </a:spcAft>
              <a:buSzPts val="1200"/>
              <a:buChar char="■"/>
            </a:pPr>
            <a:r>
              <a:rPr lang="en" sz="1400" dirty="0"/>
              <a:t>“Enumerable”</a:t>
            </a:r>
            <a:endParaRPr sz="1400" dirty="0"/>
          </a:p>
          <a:p>
            <a:pPr marL="457200" lvl="0" indent="-317500" algn="l" rtl="0">
              <a:spcBef>
                <a:spcPts val="0"/>
              </a:spcBef>
              <a:spcAft>
                <a:spcPts val="0"/>
              </a:spcAft>
              <a:buSzPts val="1400"/>
              <a:buChar char="●"/>
            </a:pPr>
            <a:r>
              <a:rPr lang="en" sz="1600" dirty="0"/>
              <a:t>Avoid nouns</a:t>
            </a:r>
            <a:endParaRPr sz="1600" dirty="0"/>
          </a:p>
          <a:p>
            <a:pPr marL="914400" lvl="1" indent="-304800" algn="l" rtl="0">
              <a:spcBef>
                <a:spcPts val="0"/>
              </a:spcBef>
              <a:spcAft>
                <a:spcPts val="0"/>
              </a:spcAft>
              <a:buSzPts val="1200"/>
              <a:buChar char="○"/>
            </a:pPr>
            <a:r>
              <a:rPr lang="en" sz="1400" dirty="0"/>
              <a:t>Gerunds, that act like nouns</a:t>
            </a:r>
            <a:endParaRPr sz="1400" dirty="0"/>
          </a:p>
          <a:p>
            <a:pPr marL="1371600" lvl="2" indent="-304800" algn="l" rtl="0">
              <a:spcBef>
                <a:spcPts val="0"/>
              </a:spcBef>
              <a:spcAft>
                <a:spcPts val="0"/>
              </a:spcAft>
              <a:buSzPts val="1200"/>
              <a:buChar char="■"/>
            </a:pPr>
            <a:r>
              <a:rPr lang="en" sz="1400" dirty="0"/>
              <a:t>“Saving”</a:t>
            </a:r>
            <a:endParaRPr sz="1400" dirty="0"/>
          </a:p>
          <a:p>
            <a:pPr marL="1371600" lvl="2" indent="-304800" algn="l" rtl="0">
              <a:spcBef>
                <a:spcPts val="0"/>
              </a:spcBef>
              <a:spcAft>
                <a:spcPts val="0"/>
              </a:spcAft>
              <a:buSzPts val="1200"/>
              <a:buChar char="■"/>
            </a:pPr>
            <a:r>
              <a:rPr lang="en" sz="1400" dirty="0"/>
              <a:t>“Tracking”</a:t>
            </a:r>
            <a:endParaRPr sz="14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4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Hierarchies</a:t>
            </a:r>
            <a:endParaRPr/>
          </a:p>
        </p:txBody>
      </p:sp>
      <p:sp>
        <p:nvSpPr>
          <p:cNvPr id="263" name="Google Shape;263;p45"/>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600" dirty="0"/>
              <a:t>Subsumption</a:t>
            </a:r>
            <a:endParaRPr sz="1600" dirty="0"/>
          </a:p>
          <a:p>
            <a:pPr marL="914400" lvl="1" indent="-304800" algn="l" rtl="0">
              <a:spcBef>
                <a:spcPts val="0"/>
              </a:spcBef>
              <a:spcAft>
                <a:spcPts val="0"/>
              </a:spcAft>
              <a:buSzPts val="1200"/>
              <a:buChar char="○"/>
            </a:pPr>
            <a:r>
              <a:rPr lang="en" sz="1400" dirty="0"/>
              <a:t>General to specific</a:t>
            </a:r>
            <a:endParaRPr sz="1400" dirty="0"/>
          </a:p>
          <a:p>
            <a:pPr marL="914400" lvl="1" indent="-304800" algn="l" rtl="0">
              <a:spcBef>
                <a:spcPts val="0"/>
              </a:spcBef>
              <a:spcAft>
                <a:spcPts val="0"/>
              </a:spcAft>
              <a:buSzPts val="1200"/>
              <a:buChar char="○"/>
            </a:pPr>
            <a:r>
              <a:rPr lang="en" sz="1400" dirty="0"/>
              <a:t>Hypnoym-hypernym relationship (category/sub-category)</a:t>
            </a:r>
            <a:endParaRPr sz="1400" dirty="0"/>
          </a:p>
          <a:p>
            <a:pPr marL="914400" lvl="1" indent="-304800" algn="l" rtl="0">
              <a:spcBef>
                <a:spcPts val="0"/>
              </a:spcBef>
              <a:spcAft>
                <a:spcPts val="0"/>
              </a:spcAft>
              <a:buSzPts val="1200"/>
              <a:buChar char="○"/>
            </a:pPr>
            <a:r>
              <a:rPr lang="en" sz="1400" dirty="0"/>
              <a:t>Is-a (type, subtype)</a:t>
            </a:r>
            <a:endParaRPr sz="1400" dirty="0"/>
          </a:p>
          <a:p>
            <a:pPr marL="914400" lvl="1" indent="-304800" algn="l" rtl="0">
              <a:spcBef>
                <a:spcPts val="0"/>
              </a:spcBef>
              <a:spcAft>
                <a:spcPts val="0"/>
              </a:spcAft>
              <a:buSzPts val="1200"/>
              <a:buChar char="○"/>
            </a:pPr>
            <a:r>
              <a:rPr lang="en" sz="1400" dirty="0"/>
              <a:t>Sub is completely subsumed within level up</a:t>
            </a:r>
            <a:endParaRPr sz="1400" dirty="0"/>
          </a:p>
          <a:p>
            <a:pPr marL="457200" lvl="0" indent="-317500" algn="l" rtl="0">
              <a:spcBef>
                <a:spcPts val="0"/>
              </a:spcBef>
              <a:spcAft>
                <a:spcPts val="0"/>
              </a:spcAft>
              <a:buSzPts val="1400"/>
              <a:buChar char="●"/>
            </a:pPr>
            <a:r>
              <a:rPr lang="en" sz="1600" dirty="0"/>
              <a:t>Namespaces</a:t>
            </a:r>
            <a:endParaRPr sz="1600" dirty="0"/>
          </a:p>
          <a:p>
            <a:pPr marL="457200" lvl="0" indent="-317500" algn="l" rtl="0">
              <a:spcBef>
                <a:spcPts val="0"/>
              </a:spcBef>
              <a:spcAft>
                <a:spcPts val="0"/>
              </a:spcAft>
              <a:buSzPts val="1400"/>
              <a:buChar char="●"/>
            </a:pPr>
            <a:r>
              <a:rPr lang="en" sz="1600" dirty="0"/>
              <a:t>Application-&gt;namespace-&gt;class</a:t>
            </a:r>
            <a:endParaRPr sz="1600" dirty="0"/>
          </a:p>
          <a:p>
            <a:pPr marL="457200" lvl="0" indent="-317500" algn="l" rtl="0">
              <a:spcBef>
                <a:spcPts val="0"/>
              </a:spcBef>
              <a:spcAft>
                <a:spcPts val="0"/>
              </a:spcAft>
              <a:buSzPts val="1400"/>
              <a:buChar char="●"/>
            </a:pPr>
            <a:r>
              <a:rPr lang="en" sz="1600" dirty="0"/>
              <a:t>Service-catalog-&gt;service-&gt;namespace-&gt;class</a:t>
            </a:r>
            <a:endParaRPr sz="1600" dirty="0"/>
          </a:p>
          <a:p>
            <a:pPr marL="457200" lvl="0" indent="-317500" algn="l" rtl="0">
              <a:spcBef>
                <a:spcPts val="0"/>
              </a:spcBef>
              <a:spcAft>
                <a:spcPts val="0"/>
              </a:spcAft>
              <a:buSzPts val="1400"/>
              <a:buChar char="●"/>
            </a:pPr>
            <a:r>
              <a:rPr lang="en" sz="1600" dirty="0"/>
              <a:t>etc.</a:t>
            </a:r>
            <a:endParaRPr sz="16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Namespaces</a:t>
            </a:r>
            <a:endParaRPr/>
          </a:p>
        </p:txBody>
      </p:sp>
      <p:sp>
        <p:nvSpPr>
          <p:cNvPr id="257" name="Google Shape;257;p4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600" dirty="0"/>
              <a:t>Verbal Nouns, nouns that represent acts or actions (-ion)</a:t>
            </a:r>
            <a:endParaRPr sz="1600" dirty="0"/>
          </a:p>
          <a:p>
            <a:pPr marL="914400" lvl="1" indent="-304800" algn="l" rtl="0">
              <a:spcBef>
                <a:spcPts val="0"/>
              </a:spcBef>
              <a:spcAft>
                <a:spcPts val="0"/>
              </a:spcAft>
              <a:buSzPts val="1200"/>
              <a:buChar char="○"/>
            </a:pPr>
            <a:r>
              <a:rPr lang="en" sz="1400" dirty="0"/>
              <a:t>“Administration”</a:t>
            </a:r>
            <a:endParaRPr sz="1400" dirty="0"/>
          </a:p>
          <a:p>
            <a:pPr marL="457200" lvl="0" indent="-317500" algn="l" rtl="0">
              <a:spcBef>
                <a:spcPts val="0"/>
              </a:spcBef>
              <a:spcAft>
                <a:spcPts val="0"/>
              </a:spcAft>
              <a:buSzPts val="1400"/>
              <a:buChar char="●"/>
            </a:pPr>
            <a:r>
              <a:rPr lang="en" sz="1600" dirty="0"/>
              <a:t>Gerunds</a:t>
            </a:r>
            <a:endParaRPr sz="1600" dirty="0"/>
          </a:p>
          <a:p>
            <a:pPr marL="914400" lvl="1" indent="-304800" algn="l" rtl="0">
              <a:spcBef>
                <a:spcPts val="0"/>
              </a:spcBef>
              <a:spcAft>
                <a:spcPts val="0"/>
              </a:spcAft>
              <a:buSzPts val="1200"/>
              <a:buChar char="○"/>
            </a:pPr>
            <a:r>
              <a:rPr lang="en" sz="1400" dirty="0"/>
              <a:t>Be careful with using gerunds in interfaces</a:t>
            </a:r>
            <a:endParaRPr sz="1400" dirty="0"/>
          </a:p>
          <a:p>
            <a:pPr marL="457200" lvl="0" indent="-317500" algn="l" rtl="0">
              <a:spcBef>
                <a:spcPts val="0"/>
              </a:spcBef>
              <a:spcAft>
                <a:spcPts val="0"/>
              </a:spcAft>
              <a:buSzPts val="1400"/>
              <a:buChar char="●"/>
            </a:pPr>
            <a:r>
              <a:rPr lang="en" sz="1600" dirty="0"/>
              <a:t>Some adjectives</a:t>
            </a:r>
            <a:endParaRPr sz="1600" dirty="0"/>
          </a:p>
          <a:p>
            <a:pPr marL="914400" lvl="1" indent="-304800" algn="l" rtl="0">
              <a:spcBef>
                <a:spcPts val="0"/>
              </a:spcBef>
              <a:spcAft>
                <a:spcPts val="0"/>
              </a:spcAft>
              <a:buSzPts val="1200"/>
              <a:buChar char="○"/>
            </a:pPr>
            <a:r>
              <a:rPr lang="en" sz="1400" dirty="0"/>
              <a:t>Classification (-al)</a:t>
            </a:r>
            <a:endParaRPr sz="1400" dirty="0"/>
          </a:p>
          <a:p>
            <a:pPr marL="1371600" lvl="2" indent="-304800" algn="l" rtl="0">
              <a:spcBef>
                <a:spcPts val="0"/>
              </a:spcBef>
              <a:spcAft>
                <a:spcPts val="0"/>
              </a:spcAft>
              <a:buSzPts val="1200"/>
              <a:buChar char="■"/>
            </a:pPr>
            <a:r>
              <a:rPr lang="en" sz="1400" dirty="0"/>
              <a:t>“Multifunctional”</a:t>
            </a:r>
            <a:endParaRPr sz="1400" dirty="0"/>
          </a:p>
          <a:p>
            <a:pPr marL="457200" lvl="0" indent="-317500" algn="l" rtl="0">
              <a:spcBef>
                <a:spcPts val="0"/>
              </a:spcBef>
              <a:spcAft>
                <a:spcPts val="0"/>
              </a:spcAft>
              <a:buSzPts val="1400"/>
              <a:buChar char="●"/>
            </a:pPr>
            <a:r>
              <a:rPr lang="en" sz="1600" dirty="0"/>
              <a:t>Plural Nouns</a:t>
            </a:r>
            <a:endParaRPr sz="1600" dirty="0"/>
          </a:p>
          <a:p>
            <a:pPr marL="914400" lvl="1" indent="-304800" algn="l" rtl="0">
              <a:spcBef>
                <a:spcPts val="0"/>
              </a:spcBef>
              <a:spcAft>
                <a:spcPts val="0"/>
              </a:spcAft>
              <a:buSzPts val="1200"/>
              <a:buChar char="○"/>
            </a:pPr>
            <a:r>
              <a:rPr lang="en" sz="1400" dirty="0"/>
              <a:t>“Collections”</a:t>
            </a:r>
            <a:endParaRPr sz="1400" dirty="0"/>
          </a:p>
          <a:p>
            <a:pPr marL="457200" lvl="0" indent="-317500" algn="l" rtl="0">
              <a:spcBef>
                <a:spcPts val="0"/>
              </a:spcBef>
              <a:spcAft>
                <a:spcPts val="0"/>
              </a:spcAft>
              <a:buSzPts val="1400"/>
              <a:buChar char="●"/>
            </a:pPr>
            <a:r>
              <a:rPr lang="en" sz="1600" dirty="0"/>
              <a:t>Avoid collective nouns, better for collection classes</a:t>
            </a:r>
            <a:endParaRPr sz="16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4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Services/RESTful Resources</a:t>
            </a:r>
            <a:endParaRPr/>
          </a:p>
        </p:txBody>
      </p:sp>
      <p:sp>
        <p:nvSpPr>
          <p:cNvPr id="269" name="Google Shape;269;p46"/>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800" dirty="0"/>
              <a:t>Services should be thought of as a capability, acting like a function</a:t>
            </a:r>
            <a:endParaRPr sz="1800" dirty="0"/>
          </a:p>
          <a:p>
            <a:pPr marL="914400" lvl="1" indent="-304800" algn="l" rtl="0">
              <a:spcBef>
                <a:spcPts val="0"/>
              </a:spcBef>
              <a:spcAft>
                <a:spcPts val="0"/>
              </a:spcAft>
              <a:buSzPts val="1200"/>
              <a:buChar char="○"/>
            </a:pPr>
            <a:r>
              <a:rPr lang="en" sz="1600" dirty="0"/>
              <a:t>Request/inputs, process, outcome (outputs)</a:t>
            </a:r>
            <a:endParaRPr sz="1600" dirty="0"/>
          </a:p>
          <a:p>
            <a:pPr marL="457200" lvl="0" indent="-317500" algn="l" rtl="0">
              <a:spcBef>
                <a:spcPts val="0"/>
              </a:spcBef>
              <a:spcAft>
                <a:spcPts val="0"/>
              </a:spcAft>
              <a:buSzPts val="1400"/>
              <a:buChar char="●"/>
            </a:pPr>
            <a:r>
              <a:rPr lang="en" sz="1800" dirty="0"/>
              <a:t>Named by the outcome (RESTful, </a:t>
            </a:r>
            <a:r>
              <a:rPr lang="en" sz="1800" i="1" dirty="0"/>
              <a:t>resource</a:t>
            </a:r>
            <a:r>
              <a:rPr lang="en" sz="1800" dirty="0"/>
              <a:t>), plural</a:t>
            </a:r>
            <a:endParaRPr sz="1800" dirty="0"/>
          </a:p>
          <a:p>
            <a:pPr marL="914400" lvl="1" indent="-304800" algn="l" rtl="0">
              <a:spcBef>
                <a:spcPts val="0"/>
              </a:spcBef>
              <a:spcAft>
                <a:spcPts val="0"/>
              </a:spcAft>
              <a:buSzPts val="1200"/>
              <a:buChar char="○"/>
            </a:pPr>
            <a:r>
              <a:rPr lang="en" sz="1600" dirty="0"/>
              <a:t>“Invoices”</a:t>
            </a:r>
            <a:endParaRPr sz="1600" dirty="0"/>
          </a:p>
          <a:p>
            <a:pPr marL="457200" lvl="0" indent="-317500" algn="l" rtl="0">
              <a:spcBef>
                <a:spcPts val="0"/>
              </a:spcBef>
              <a:spcAft>
                <a:spcPts val="0"/>
              </a:spcAft>
              <a:buSzPts val="1400"/>
              <a:buChar char="●"/>
            </a:pPr>
            <a:r>
              <a:rPr lang="en" sz="1800" dirty="0"/>
              <a:t>Plural Nouns</a:t>
            </a:r>
            <a:endParaRPr sz="1800" dirty="0"/>
          </a:p>
          <a:p>
            <a:pPr marL="457200" lvl="0" indent="-317500" algn="l" rtl="0">
              <a:spcBef>
                <a:spcPts val="0"/>
              </a:spcBef>
              <a:spcAft>
                <a:spcPts val="0"/>
              </a:spcAft>
              <a:buSzPts val="1400"/>
              <a:buChar char="●"/>
            </a:pPr>
            <a:r>
              <a:rPr lang="en" sz="1800" dirty="0"/>
              <a:t>Modeling actions</a:t>
            </a:r>
            <a:endParaRPr sz="1800" dirty="0"/>
          </a:p>
          <a:p>
            <a:pPr marL="457200" lvl="0" indent="-317500" algn="l" rtl="0">
              <a:spcBef>
                <a:spcPts val="0"/>
              </a:spcBef>
              <a:spcAft>
                <a:spcPts val="0"/>
              </a:spcAft>
              <a:buSzPts val="1400"/>
              <a:buChar char="●"/>
            </a:pPr>
            <a:r>
              <a:rPr lang="en" sz="1800" dirty="0"/>
              <a:t>Nominalized verb, verb/noun </a:t>
            </a:r>
            <a:r>
              <a:rPr lang="en-US" sz="1800" dirty="0"/>
              <a:t>clause</a:t>
            </a:r>
            <a:endParaRPr sz="1800" dirty="0"/>
          </a:p>
          <a:p>
            <a:pPr marL="914400" lvl="1" indent="-304800" algn="l" rtl="0">
              <a:spcBef>
                <a:spcPts val="0"/>
              </a:spcBef>
              <a:spcAft>
                <a:spcPts val="0"/>
              </a:spcAft>
              <a:buSzPts val="1200"/>
              <a:buChar char="○"/>
            </a:pPr>
            <a:r>
              <a:rPr lang="en" sz="1600" dirty="0"/>
              <a:t>“CalculateRequest”</a:t>
            </a:r>
            <a:endParaRPr sz="16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Capabilities</a:t>
            </a:r>
            <a:endParaRPr/>
          </a:p>
        </p:txBody>
      </p:sp>
      <p:sp>
        <p:nvSpPr>
          <p:cNvPr id="275" name="Google Shape;275;p47"/>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800" dirty="0"/>
              <a:t>Nouns, </a:t>
            </a:r>
            <a:r>
              <a:rPr lang="en-US" sz="1800" dirty="0"/>
              <a:t>but n</a:t>
            </a:r>
            <a:r>
              <a:rPr lang="en" sz="1800" dirty="0"/>
              <a:t>ot all types of nouns</a:t>
            </a:r>
          </a:p>
          <a:p>
            <a:pPr marL="457200" lvl="0" indent="-317500" algn="l" rtl="0">
              <a:spcBef>
                <a:spcPts val="0"/>
              </a:spcBef>
              <a:spcAft>
                <a:spcPts val="0"/>
              </a:spcAft>
              <a:buSzPts val="1400"/>
              <a:buChar char="●"/>
            </a:pPr>
            <a:r>
              <a:rPr lang="en" sz="1800" dirty="0"/>
              <a:t>De-verbal, </a:t>
            </a:r>
            <a:r>
              <a:rPr lang="en-US" sz="1800" dirty="0"/>
              <a:t>verbal nouns</a:t>
            </a:r>
            <a:endParaRPr sz="1800" dirty="0"/>
          </a:p>
          <a:p>
            <a:pPr marL="914400" lvl="1" indent="-304800" algn="l" rtl="0">
              <a:spcBef>
                <a:spcPts val="0"/>
              </a:spcBef>
              <a:spcAft>
                <a:spcPts val="0"/>
              </a:spcAft>
              <a:buSzPts val="1200"/>
              <a:buChar char="○"/>
            </a:pPr>
            <a:r>
              <a:rPr lang="en" sz="1600" dirty="0"/>
              <a:t>Action Nouns, ability (-able)</a:t>
            </a:r>
            <a:endParaRPr sz="1600" dirty="0"/>
          </a:p>
          <a:p>
            <a:pPr marL="1371600" lvl="2" indent="-304800" algn="l" rtl="0">
              <a:spcBef>
                <a:spcPts val="0"/>
              </a:spcBef>
              <a:spcAft>
                <a:spcPts val="0"/>
              </a:spcAft>
              <a:buSzPts val="1200"/>
              <a:buChar char="■"/>
            </a:pPr>
            <a:r>
              <a:rPr lang="en" sz="1600" dirty="0"/>
              <a:t>“Accounts Receivable”</a:t>
            </a:r>
            <a:endParaRPr sz="1600" dirty="0"/>
          </a:p>
          <a:p>
            <a:pPr marL="914400" lvl="1" indent="-304800" algn="l" rtl="0">
              <a:spcBef>
                <a:spcPts val="0"/>
              </a:spcBef>
              <a:spcAft>
                <a:spcPts val="0"/>
              </a:spcAft>
              <a:buSzPts val="1200"/>
              <a:buChar char="○"/>
            </a:pPr>
            <a:r>
              <a:rPr lang="en" sz="1600" dirty="0"/>
              <a:t>Action Noun, tendency (-ative)</a:t>
            </a:r>
            <a:endParaRPr sz="1600" dirty="0"/>
          </a:p>
          <a:p>
            <a:pPr lvl="2">
              <a:spcBef>
                <a:spcPts val="0"/>
              </a:spcBef>
            </a:pPr>
            <a:r>
              <a:rPr lang="en" sz="1600" dirty="0"/>
              <a:t>"</a:t>
            </a:r>
            <a:r>
              <a:rPr lang="en-US" sz="1600" dirty="0"/>
              <a:t> Administrative”</a:t>
            </a:r>
            <a:endParaRPr sz="1600" dirty="0"/>
          </a:p>
          <a:p>
            <a:pPr marL="914400" lvl="1" indent="-304800" algn="l" rtl="0">
              <a:spcBef>
                <a:spcPts val="0"/>
              </a:spcBef>
              <a:spcAft>
                <a:spcPts val="0"/>
              </a:spcAft>
              <a:buSzPts val="1200"/>
              <a:buChar char="○"/>
            </a:pPr>
            <a:r>
              <a:rPr lang="en" sz="1600" dirty="0"/>
              <a:t>Gerunds, only when a more specific action noun is not available</a:t>
            </a:r>
            <a:endParaRPr sz="1600" dirty="0"/>
          </a:p>
          <a:p>
            <a:pPr marL="1371600" lvl="2" indent="-304800" algn="l" rtl="0">
              <a:spcBef>
                <a:spcPts val="0"/>
              </a:spcBef>
              <a:spcAft>
                <a:spcPts val="0"/>
              </a:spcAft>
              <a:buSzPts val="1200"/>
              <a:buChar char="■"/>
            </a:pPr>
            <a:r>
              <a:rPr lang="en" sz="1600" dirty="0"/>
              <a:t>“Processing”</a:t>
            </a:r>
            <a:endParaRPr sz="16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Application</a:t>
            </a:r>
            <a:endParaRPr/>
          </a:p>
        </p:txBody>
      </p:sp>
      <p:sp>
        <p:nvSpPr>
          <p:cNvPr id="281" name="Google Shape;281;p48"/>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800" dirty="0"/>
              <a:t>Proper noun, product name</a:t>
            </a:r>
            <a:endParaRPr sz="1800" dirty="0"/>
          </a:p>
          <a:p>
            <a:pPr marL="457200" lvl="0" indent="-317500" algn="l" rtl="0">
              <a:spcBef>
                <a:spcPts val="0"/>
              </a:spcBef>
              <a:spcAft>
                <a:spcPts val="0"/>
              </a:spcAft>
              <a:buSzPts val="1400"/>
              <a:buChar char="●"/>
            </a:pPr>
            <a:r>
              <a:rPr lang="en" sz="1800" dirty="0"/>
              <a:t>Consider it a container of capability, a functional context</a:t>
            </a:r>
            <a:endParaRPr sz="1800" dirty="0"/>
          </a:p>
          <a:p>
            <a:pPr marL="914400" lvl="1" indent="-304800" algn="l" rtl="0">
              <a:spcBef>
                <a:spcPts val="0"/>
              </a:spcBef>
              <a:spcAft>
                <a:spcPts val="0"/>
              </a:spcAft>
              <a:buSzPts val="1200"/>
              <a:buChar char="○"/>
            </a:pPr>
            <a:r>
              <a:rPr lang="en" sz="1600" dirty="0"/>
              <a:t>Action noun as with capability</a:t>
            </a:r>
            <a:endParaRPr sz="16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C27C1C-4BF4-47F1-A530-50B321F34314}"/>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1CF94CFB-00FE-44F9-BD7B-B37C874824E6}"/>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F326449-65B8-4631-B2B7-F5DF8F064DDC}"/>
              </a:ext>
            </a:extLst>
          </p:cNvPr>
          <p:cNvSpPr>
            <a:spLocks noGrp="1"/>
          </p:cNvSpPr>
          <p:nvPr>
            <p:ph type="body" idx="2"/>
          </p:nvPr>
        </p:nvSpPr>
        <p:spPr/>
        <p:txBody>
          <a:bodyPr/>
          <a:lstStyle/>
          <a:p>
            <a:endParaRPr lang="en-US"/>
          </a:p>
        </p:txBody>
      </p:sp>
    </p:spTree>
    <p:extLst>
      <p:ext uri="{BB962C8B-B14F-4D97-AF65-F5344CB8AC3E}">
        <p14:creationId xmlns:p14="http://schemas.microsoft.com/office/powerpoint/2010/main" val="25862973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9"/>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Suffixes</a:t>
            </a:r>
            <a:endParaRPr/>
          </a:p>
        </p:txBody>
      </p:sp>
      <p:sp>
        <p:nvSpPr>
          <p:cNvPr id="287" name="Google Shape;287;p49"/>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1800" dirty="0"/>
              <a:t>-able: convert verb to adjective, eg. interfaces</a:t>
            </a:r>
            <a:endParaRPr sz="1800" dirty="0"/>
          </a:p>
          <a:p>
            <a:pPr marL="457200" lvl="0" indent="-342900" algn="l" rtl="0">
              <a:spcBef>
                <a:spcPts val="0"/>
              </a:spcBef>
              <a:spcAft>
                <a:spcPts val="0"/>
              </a:spcAft>
              <a:buSzPts val="1800"/>
              <a:buChar char="●"/>
            </a:pPr>
            <a:r>
              <a:rPr lang="en" sz="1800" dirty="0"/>
              <a:t>-ible: convert verb to adjective, eg. interfaces</a:t>
            </a:r>
            <a:endParaRPr sz="1800" dirty="0"/>
          </a:p>
          <a:p>
            <a:pPr marL="457200" lvl="0" indent="-342900" algn="l" rtl="0">
              <a:spcBef>
                <a:spcPts val="0"/>
              </a:spcBef>
              <a:spcAft>
                <a:spcPts val="0"/>
              </a:spcAft>
              <a:buSzPts val="1800"/>
              <a:buChar char="●"/>
            </a:pPr>
            <a:r>
              <a:rPr lang="en" sz="1800" dirty="0"/>
              <a:t>-able: convert noun (non-counting) to adjective, eg. namespaces</a:t>
            </a:r>
            <a:endParaRPr sz="1800" dirty="0"/>
          </a:p>
          <a:p>
            <a:pPr marL="457200" lvl="0" indent="-342900" algn="l" rtl="0">
              <a:spcBef>
                <a:spcPts val="0"/>
              </a:spcBef>
              <a:spcAft>
                <a:spcPts val="0"/>
              </a:spcAft>
              <a:buSzPts val="1800"/>
              <a:buChar char="●"/>
            </a:pPr>
            <a:r>
              <a:rPr lang="en" sz="1800" dirty="0"/>
              <a:t>-ary: convert noun (as object of an action) to adjective, e.g. interfaces</a:t>
            </a:r>
            <a:endParaRPr sz="1800" dirty="0"/>
          </a:p>
          <a:p>
            <a:pPr marL="457200" lvl="0" indent="-342900" algn="l" rtl="0">
              <a:spcBef>
                <a:spcPts val="0"/>
              </a:spcBef>
              <a:spcAft>
                <a:spcPts val="0"/>
              </a:spcAft>
              <a:buSzPts val="1800"/>
              <a:buChar char="●"/>
            </a:pPr>
            <a:r>
              <a:rPr lang="en" sz="1800" dirty="0"/>
              <a:t>-ing: convert verb (action) to gerund (verb, but present participle)</a:t>
            </a:r>
            <a:endParaRPr sz="1800" dirty="0"/>
          </a:p>
          <a:p>
            <a:pPr marL="457200" lvl="0" indent="-342900" algn="l" rtl="0">
              <a:spcBef>
                <a:spcPts val="0"/>
              </a:spcBef>
              <a:spcAft>
                <a:spcPts val="0"/>
              </a:spcAft>
              <a:buSzPts val="1800"/>
              <a:buChar char="●"/>
            </a:pPr>
            <a:r>
              <a:rPr lang="en" sz="1800" dirty="0"/>
              <a:t>-ion: convert verb to noun, e.g. namespaces, capability</a:t>
            </a:r>
            <a:endParaRPr sz="1800" dirty="0"/>
          </a:p>
          <a:p>
            <a:pPr marL="457200" lvl="0" indent="-342900" algn="l" rtl="0">
              <a:spcBef>
                <a:spcPts val="0"/>
              </a:spcBef>
              <a:spcAft>
                <a:spcPts val="0"/>
              </a:spcAft>
              <a:buSzPts val="1800"/>
              <a:buChar char="●"/>
            </a:pPr>
            <a:r>
              <a:rPr lang="en" sz="1800" dirty="0"/>
              <a:t>-ment: convert verb to noun, e.g. namespaces, capability</a:t>
            </a:r>
            <a:endParaRPr sz="1800" dirty="0"/>
          </a:p>
          <a:p>
            <a:pPr marL="457200" lvl="0" indent="-342900" algn="l" rtl="0">
              <a:spcBef>
                <a:spcPts val="0"/>
              </a:spcBef>
              <a:spcAft>
                <a:spcPts val="0"/>
              </a:spcAft>
              <a:buSzPts val="1800"/>
              <a:buChar char="●"/>
            </a:pPr>
            <a:r>
              <a:rPr lang="en" sz="1800" dirty="0"/>
              <a:t>-or: verb to noun, eg. classes</a:t>
            </a:r>
            <a:endParaRPr sz="1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Problems Naming</a:t>
            </a:r>
            <a:endParaRPr/>
          </a:p>
        </p:txBody>
      </p:sp>
      <p:sp>
        <p:nvSpPr>
          <p:cNvPr id="85" name="Google Shape;85;p16"/>
          <p:cNvSpPr txBox="1">
            <a:spLocks noGrp="1"/>
          </p:cNvSpPr>
          <p:nvPr>
            <p:ph type="body" idx="1"/>
          </p:nvPr>
        </p:nvSpPr>
        <p:spPr>
          <a:xfrm>
            <a:off x="3537900" y="531450"/>
            <a:ext cx="50562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dirty="0">
                <a:solidFill>
                  <a:srgbClr val="000000"/>
                </a:solidFill>
                <a:latin typeface="Courier New"/>
                <a:ea typeface="Courier New"/>
                <a:cs typeface="Courier New"/>
                <a:sym typeface="Courier New"/>
              </a:rPr>
              <a:t>namespace MyCo.MyProduct.Mathematics</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a:t>
            </a:r>
            <a:endParaRPr sz="1600" dirty="0">
              <a:solidFill>
                <a:srgbClr val="000000"/>
              </a:solidFill>
              <a:latin typeface="Courier New"/>
              <a:ea typeface="Courier New"/>
              <a:cs typeface="Courier New"/>
              <a:sym typeface="Courier New"/>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5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Guidelines - Namespaces, a bit more</a:t>
            </a:r>
            <a:endParaRPr/>
          </a:p>
        </p:txBody>
      </p:sp>
      <p:sp>
        <p:nvSpPr>
          <p:cNvPr id="293" name="Google Shape;293;p50"/>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Marker namespaces: Proper Nouns</a:t>
            </a:r>
            <a:endParaRPr/>
          </a:p>
          <a:p>
            <a:pPr marL="914400" lvl="1" indent="-304800" algn="l" rtl="0">
              <a:spcBef>
                <a:spcPts val="0"/>
              </a:spcBef>
              <a:spcAft>
                <a:spcPts val="0"/>
              </a:spcAft>
              <a:buSzPts val="1200"/>
              <a:buChar char="○"/>
            </a:pPr>
            <a:r>
              <a:rPr lang="en"/>
              <a:t>Company Names</a:t>
            </a:r>
            <a:endParaRPr/>
          </a:p>
          <a:p>
            <a:pPr marL="914400" lvl="1" indent="-304800" algn="l" rtl="0">
              <a:spcBef>
                <a:spcPts val="0"/>
              </a:spcBef>
              <a:spcAft>
                <a:spcPts val="0"/>
              </a:spcAft>
              <a:buSzPts val="1200"/>
              <a:buChar char="○"/>
            </a:pPr>
            <a:r>
              <a:rPr lang="en"/>
              <a:t>Product Names</a:t>
            </a:r>
            <a:endParaRPr/>
          </a:p>
          <a:p>
            <a:pPr marL="457200" lvl="0" indent="-317500" algn="l" rtl="0">
              <a:spcBef>
                <a:spcPts val="0"/>
              </a:spcBef>
              <a:spcAft>
                <a:spcPts val="0"/>
              </a:spcAft>
              <a:buSzPts val="1400"/>
              <a:buChar char="●"/>
            </a:pPr>
            <a:r>
              <a:rPr lang="en"/>
              <a:t>Collections of siblling types - plural noun</a:t>
            </a:r>
            <a:endParaRPr/>
          </a:p>
          <a:p>
            <a:pPr marL="914400" lvl="1" indent="-304800" algn="l" rtl="0">
              <a:spcBef>
                <a:spcPts val="0"/>
              </a:spcBef>
              <a:spcAft>
                <a:spcPts val="0"/>
              </a:spcAft>
              <a:buSzPts val="1200"/>
              <a:buChar char="○"/>
            </a:pPr>
            <a:r>
              <a:rPr lang="en"/>
              <a:t>Exceptions</a:t>
            </a:r>
            <a:endParaRPr/>
          </a:p>
          <a:p>
            <a:pPr marL="914400" lvl="1" indent="-304800" algn="l" rtl="0">
              <a:spcBef>
                <a:spcPts val="0"/>
              </a:spcBef>
              <a:spcAft>
                <a:spcPts val="0"/>
              </a:spcAft>
              <a:buSzPts val="1200"/>
              <a:buChar char="○"/>
            </a:pPr>
            <a:r>
              <a:rPr lang="en"/>
              <a:t>Collections</a:t>
            </a:r>
            <a:endParaRPr/>
          </a:p>
          <a:p>
            <a:pPr marL="457200" lvl="0" indent="-317500" algn="l" rtl="0">
              <a:spcBef>
                <a:spcPts val="0"/>
              </a:spcBef>
              <a:spcAft>
                <a:spcPts val="0"/>
              </a:spcAft>
              <a:buSzPts val="1400"/>
              <a:buChar char="●"/>
            </a:pPr>
            <a:r>
              <a:rPr lang="en"/>
              <a:t>Collections of types relating to functionality - verbal noun (-ment, -ion), verbal adjective (-able), active noun (-ion)</a:t>
            </a:r>
            <a:endParaRPr/>
          </a:p>
          <a:p>
            <a:pPr marL="914400" lvl="1" indent="-304800" algn="l" rtl="0">
              <a:spcBef>
                <a:spcPts val="0"/>
              </a:spcBef>
              <a:spcAft>
                <a:spcPts val="0"/>
              </a:spcAft>
              <a:buSzPts val="1200"/>
              <a:buChar char="○"/>
            </a:pPr>
            <a:r>
              <a:rPr lang="en"/>
              <a:t>“Animation”</a:t>
            </a:r>
            <a:endParaRPr/>
          </a:p>
          <a:p>
            <a:pPr marL="914400" lvl="1" indent="-304800" algn="l" rtl="0">
              <a:spcBef>
                <a:spcPts val="0"/>
              </a:spcBef>
              <a:spcAft>
                <a:spcPts val="0"/>
              </a:spcAft>
              <a:buSzPts val="1200"/>
              <a:buChar char="○"/>
            </a:pPr>
            <a:r>
              <a:rPr lang="en"/>
              <a:t>“Deployment”</a:t>
            </a:r>
            <a:endParaRPr/>
          </a:p>
          <a:p>
            <a:pPr marL="457200" lvl="0" indent="-317500" algn="l" rtl="0">
              <a:spcBef>
                <a:spcPts val="0"/>
              </a:spcBef>
              <a:spcAft>
                <a:spcPts val="0"/>
              </a:spcAft>
              <a:buSzPts val="1400"/>
              <a:buChar char="●"/>
            </a:pPr>
            <a:r>
              <a:rPr lang="en"/>
              <a:t>Avoid deverbal noun phrases</a:t>
            </a:r>
            <a:endParaRPr/>
          </a:p>
          <a:p>
            <a:pPr marL="914400" lvl="1" indent="-304800" algn="l" rtl="0">
              <a:spcBef>
                <a:spcPts val="0"/>
              </a:spcBef>
              <a:spcAft>
                <a:spcPts val="0"/>
              </a:spcAft>
              <a:buSzPts val="1200"/>
              <a:buChar char="○"/>
            </a:pPr>
            <a:r>
              <a:rPr lang="en"/>
              <a:t>“ShoutingLoudly”</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5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Avoid </a:t>
            </a:r>
            <a:r>
              <a:rPr lang="en" dirty="0"/>
              <a:t>Lack of Specific Purpose</a:t>
            </a:r>
            <a:endParaRPr dirty="0"/>
          </a:p>
        </p:txBody>
      </p:sp>
      <p:sp>
        <p:nvSpPr>
          <p:cNvPr id="299" name="Google Shape;299;p51"/>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2400" dirty="0"/>
              <a:t>“Utility”</a:t>
            </a:r>
            <a:endParaRPr sz="2400" dirty="0"/>
          </a:p>
          <a:p>
            <a:pPr marL="457200" lvl="0" indent="-342900" algn="l" rtl="0">
              <a:spcBef>
                <a:spcPts val="0"/>
              </a:spcBef>
              <a:spcAft>
                <a:spcPts val="0"/>
              </a:spcAft>
              <a:buSzPts val="1800"/>
              <a:buChar char="●"/>
            </a:pPr>
            <a:r>
              <a:rPr lang="en" sz="2400" dirty="0"/>
              <a:t>“Management”</a:t>
            </a:r>
            <a:endParaRPr sz="2400" dirty="0"/>
          </a:p>
          <a:p>
            <a:pPr marL="457200" lvl="0" indent="-342900" algn="l" rtl="0">
              <a:spcBef>
                <a:spcPts val="0"/>
              </a:spcBef>
              <a:spcAft>
                <a:spcPts val="0"/>
              </a:spcAft>
              <a:buSzPts val="1800"/>
              <a:buChar char="●"/>
            </a:pPr>
            <a:r>
              <a:rPr lang="en" sz="2400" dirty="0"/>
              <a:t>“Manager”</a:t>
            </a:r>
            <a:endParaRPr sz="2400" dirty="0"/>
          </a:p>
          <a:p>
            <a:pPr marL="0" lvl="0" indent="0" algn="l" rtl="0">
              <a:spcBef>
                <a:spcPts val="1600"/>
              </a:spcBef>
              <a:spcAft>
                <a:spcPts val="1600"/>
              </a:spcAft>
              <a:buNone/>
            </a:pPr>
            <a:r>
              <a:rPr lang="en" sz="2400" dirty="0"/>
              <a:t>Use noun/adjective with well defined tasks, activities, </a:t>
            </a:r>
            <a:r>
              <a:rPr lang="en" sz="2400" b="1" dirty="0"/>
              <a:t>purpose</a:t>
            </a:r>
            <a:r>
              <a:rPr lang="en" sz="2400" dirty="0"/>
              <a:t>. </a:t>
            </a:r>
            <a:endParaRPr sz="24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5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Aspects Not Covered</a:t>
            </a:r>
            <a:endParaRPr dirty="0"/>
          </a:p>
        </p:txBody>
      </p:sp>
      <p:sp>
        <p:nvSpPr>
          <p:cNvPr id="299" name="Google Shape;299;p51"/>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US" sz="2800" dirty="0"/>
              <a:t>Cultural</a:t>
            </a:r>
          </a:p>
          <a:p>
            <a:pPr marL="457200" lvl="0" indent="-342900" algn="l" rtl="0">
              <a:spcBef>
                <a:spcPts val="0"/>
              </a:spcBef>
              <a:spcAft>
                <a:spcPts val="0"/>
              </a:spcAft>
              <a:buSzPts val="1800"/>
              <a:buChar char="●"/>
            </a:pPr>
            <a:r>
              <a:rPr lang="en-US" sz="2800" dirty="0"/>
              <a:t>Political</a:t>
            </a:r>
          </a:p>
          <a:p>
            <a:pPr marL="457200" lvl="0" indent="-342900" algn="l" rtl="0">
              <a:spcBef>
                <a:spcPts val="0"/>
              </a:spcBef>
              <a:spcAft>
                <a:spcPts val="0"/>
              </a:spcAft>
              <a:buSzPts val="1800"/>
              <a:buChar char="●"/>
            </a:pPr>
            <a:r>
              <a:rPr lang="en-US" sz="2800" dirty="0"/>
              <a:t>Multi-lingual</a:t>
            </a:r>
          </a:p>
          <a:p>
            <a:pPr marL="457200" lvl="0" indent="-342900" algn="l" rtl="0">
              <a:spcBef>
                <a:spcPts val="0"/>
              </a:spcBef>
              <a:spcAft>
                <a:spcPts val="0"/>
              </a:spcAft>
              <a:buSzPts val="1800"/>
              <a:buChar char="●"/>
            </a:pPr>
            <a:endParaRPr lang="en-US" sz="2800" dirty="0"/>
          </a:p>
          <a:p>
            <a:pPr marL="457200" lvl="0" indent="-342900" algn="l" rtl="0">
              <a:spcBef>
                <a:spcPts val="0"/>
              </a:spcBef>
              <a:spcAft>
                <a:spcPts val="0"/>
              </a:spcAft>
              <a:buSzPts val="1800"/>
              <a:buChar char="●"/>
            </a:pPr>
            <a:endParaRPr sz="2800" dirty="0"/>
          </a:p>
        </p:txBody>
      </p:sp>
    </p:spTree>
    <p:extLst>
      <p:ext uri="{BB962C8B-B14F-4D97-AF65-F5344CB8AC3E}">
        <p14:creationId xmlns:p14="http://schemas.microsoft.com/office/powerpoint/2010/main" val="38404192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5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Review</a:t>
            </a:r>
            <a:endParaRPr dirty="0"/>
          </a:p>
        </p:txBody>
      </p:sp>
      <p:sp>
        <p:nvSpPr>
          <p:cNvPr id="299" name="Google Shape;299;p51"/>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US" sz="2000" dirty="0"/>
              <a:t>Avoid homographs</a:t>
            </a:r>
            <a:endParaRPr sz="2000" dirty="0"/>
          </a:p>
          <a:p>
            <a:pPr marL="457200" lvl="0" indent="-342900" algn="l" rtl="0">
              <a:spcBef>
                <a:spcPts val="0"/>
              </a:spcBef>
              <a:spcAft>
                <a:spcPts val="0"/>
              </a:spcAft>
              <a:buSzPts val="1800"/>
              <a:buChar char="●"/>
            </a:pPr>
            <a:r>
              <a:rPr lang="en-US" sz="2000" dirty="0"/>
              <a:t>Separate by purpose, concern, etc.</a:t>
            </a:r>
            <a:endParaRPr sz="2000" dirty="0"/>
          </a:p>
          <a:p>
            <a:pPr marL="457200" lvl="0" indent="-342900" algn="l" rtl="0">
              <a:spcBef>
                <a:spcPts val="0"/>
              </a:spcBef>
              <a:spcAft>
                <a:spcPts val="0"/>
              </a:spcAft>
              <a:buSzPts val="1800"/>
              <a:buChar char="●"/>
            </a:pPr>
            <a:r>
              <a:rPr lang="en" sz="2000" dirty="0"/>
              <a:t>Consider variety of </a:t>
            </a:r>
            <a:r>
              <a:rPr lang="en-US" sz="2000" dirty="0"/>
              <a:t>parts of speech when compartmentalizing</a:t>
            </a:r>
          </a:p>
          <a:p>
            <a:pPr marL="457200" lvl="0" indent="-342900" algn="l" rtl="0">
              <a:spcBef>
                <a:spcPts val="0"/>
              </a:spcBef>
              <a:spcAft>
                <a:spcPts val="0"/>
              </a:spcAft>
              <a:buSzPts val="1800"/>
              <a:buChar char="●"/>
            </a:pPr>
            <a:r>
              <a:rPr lang="en-US" sz="2000" dirty="0"/>
              <a:t>Common singular nouns with classes, avoiding abstract nouns</a:t>
            </a:r>
          </a:p>
          <a:p>
            <a:pPr marL="457200" lvl="0" indent="-342900" algn="l" rtl="0">
              <a:spcBef>
                <a:spcPts val="0"/>
              </a:spcBef>
              <a:spcAft>
                <a:spcPts val="0"/>
              </a:spcAft>
              <a:buSzPts val="1800"/>
              <a:buChar char="●"/>
            </a:pPr>
            <a:r>
              <a:rPr lang="en-US" sz="2000" dirty="0"/>
              <a:t>Adjectives with interfaces/abstract classes</a:t>
            </a:r>
          </a:p>
          <a:p>
            <a:pPr marL="457200" lvl="0" indent="-342900" algn="l" rtl="0">
              <a:spcBef>
                <a:spcPts val="0"/>
              </a:spcBef>
              <a:spcAft>
                <a:spcPts val="0"/>
              </a:spcAft>
              <a:buSzPts val="1800"/>
              <a:buChar char="●"/>
            </a:pPr>
            <a:r>
              <a:rPr lang="en-US" sz="2000" dirty="0"/>
              <a:t>Avoid zero-derivation words</a:t>
            </a:r>
          </a:p>
          <a:p>
            <a:pPr marL="457200" lvl="0" indent="-342900" algn="l" rtl="0">
              <a:spcBef>
                <a:spcPts val="0"/>
              </a:spcBef>
              <a:spcAft>
                <a:spcPts val="0"/>
              </a:spcAft>
              <a:buSzPts val="1800"/>
              <a:buChar char="●"/>
            </a:pPr>
            <a:r>
              <a:rPr lang="en-US" sz="2000" dirty="0"/>
              <a:t>Verbal nouns or plural non-collective nouns for namespaces</a:t>
            </a:r>
          </a:p>
          <a:p>
            <a:pPr marL="457200" lvl="0" indent="-342900" algn="l" rtl="0">
              <a:spcBef>
                <a:spcPts val="0"/>
              </a:spcBef>
              <a:spcAft>
                <a:spcPts val="0"/>
              </a:spcAft>
              <a:buSzPts val="1800"/>
              <a:buChar char="●"/>
            </a:pPr>
            <a:endParaRPr lang="en-US" sz="2000" dirty="0"/>
          </a:p>
          <a:p>
            <a:pPr marL="457200" lvl="0" indent="-342900" algn="l" rtl="0">
              <a:spcBef>
                <a:spcPts val="0"/>
              </a:spcBef>
              <a:spcAft>
                <a:spcPts val="0"/>
              </a:spcAft>
              <a:buSzPts val="1800"/>
              <a:buChar char="●"/>
            </a:pPr>
            <a:endParaRPr sz="2000" dirty="0"/>
          </a:p>
        </p:txBody>
      </p:sp>
    </p:spTree>
    <p:extLst>
      <p:ext uri="{BB962C8B-B14F-4D97-AF65-F5344CB8AC3E}">
        <p14:creationId xmlns:p14="http://schemas.microsoft.com/office/powerpoint/2010/main" val="348104149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7D1EA-0D13-4116-877D-BB39A8FE7A1F}"/>
              </a:ext>
            </a:extLst>
          </p:cNvPr>
          <p:cNvSpPr>
            <a:spLocks noGrp="1"/>
          </p:cNvSpPr>
          <p:nvPr>
            <p:ph type="title"/>
          </p:nvPr>
        </p:nvSpPr>
        <p:spPr/>
        <p:txBody>
          <a:bodyPr/>
          <a:lstStyle/>
          <a:p>
            <a:r>
              <a:rPr lang="en-US" dirty="0"/>
              <a:t>Review, By Guideline</a:t>
            </a:r>
          </a:p>
        </p:txBody>
      </p:sp>
      <p:sp>
        <p:nvSpPr>
          <p:cNvPr id="3" name="Text Placeholder 2">
            <a:extLst>
              <a:ext uri="{FF2B5EF4-FFF2-40B4-BE49-F238E27FC236}">
                <a16:creationId xmlns:a16="http://schemas.microsoft.com/office/drawing/2014/main" id="{CF13F685-15D6-457E-AA51-5729CC9D5853}"/>
              </a:ext>
            </a:extLst>
          </p:cNvPr>
          <p:cNvSpPr>
            <a:spLocks noGrp="1"/>
          </p:cNvSpPr>
          <p:nvPr>
            <p:ph type="body" idx="1"/>
          </p:nvPr>
        </p:nvSpPr>
        <p:spPr/>
        <p:txBody>
          <a:bodyPr/>
          <a:lstStyle/>
          <a:p>
            <a:pPr marL="114300" indent="0">
              <a:buNone/>
            </a:pPr>
            <a:endParaRPr lang="en-US" dirty="0"/>
          </a:p>
        </p:txBody>
      </p:sp>
      <p:graphicFrame>
        <p:nvGraphicFramePr>
          <p:cNvPr id="4" name="Table 3">
            <a:extLst>
              <a:ext uri="{FF2B5EF4-FFF2-40B4-BE49-F238E27FC236}">
                <a16:creationId xmlns:a16="http://schemas.microsoft.com/office/drawing/2014/main" id="{5996AFCF-1A1A-4902-A461-9F9DA3A5B5F0}"/>
              </a:ext>
            </a:extLst>
          </p:cNvPr>
          <p:cNvGraphicFramePr>
            <a:graphicFrameLocks noGrp="1"/>
          </p:cNvGraphicFramePr>
          <p:nvPr>
            <p:extLst>
              <p:ext uri="{D42A27DB-BD31-4B8C-83A1-F6EECF244321}">
                <p14:modId xmlns:p14="http://schemas.microsoft.com/office/powerpoint/2010/main" val="225354023"/>
              </p:ext>
            </p:extLst>
          </p:nvPr>
        </p:nvGraphicFramePr>
        <p:xfrm>
          <a:off x="106018" y="1826863"/>
          <a:ext cx="8931964" cy="4211320"/>
        </p:xfrm>
        <a:graphic>
          <a:graphicData uri="http://schemas.openxmlformats.org/drawingml/2006/table">
            <a:tbl>
              <a:tblPr firstRow="1" bandRow="1">
                <a:tableStyleId>{5C22544A-7EE6-4342-B048-85BDC9FD1C3A}</a:tableStyleId>
              </a:tblPr>
              <a:tblGrid>
                <a:gridCol w="1517374">
                  <a:extLst>
                    <a:ext uri="{9D8B030D-6E8A-4147-A177-3AD203B41FA5}">
                      <a16:colId xmlns:a16="http://schemas.microsoft.com/office/drawing/2014/main" val="111116429"/>
                    </a:ext>
                  </a:extLst>
                </a:gridCol>
                <a:gridCol w="2511286">
                  <a:extLst>
                    <a:ext uri="{9D8B030D-6E8A-4147-A177-3AD203B41FA5}">
                      <a16:colId xmlns:a16="http://schemas.microsoft.com/office/drawing/2014/main" val="3671736370"/>
                    </a:ext>
                  </a:extLst>
                </a:gridCol>
                <a:gridCol w="2075623">
                  <a:extLst>
                    <a:ext uri="{9D8B030D-6E8A-4147-A177-3AD203B41FA5}">
                      <a16:colId xmlns:a16="http://schemas.microsoft.com/office/drawing/2014/main" val="3138558720"/>
                    </a:ext>
                  </a:extLst>
                </a:gridCol>
                <a:gridCol w="2827681">
                  <a:extLst>
                    <a:ext uri="{9D8B030D-6E8A-4147-A177-3AD203B41FA5}">
                      <a16:colId xmlns:a16="http://schemas.microsoft.com/office/drawing/2014/main" val="4197256632"/>
                    </a:ext>
                  </a:extLst>
                </a:gridCol>
              </a:tblGrid>
              <a:tr h="370840">
                <a:tc>
                  <a:txBody>
                    <a:bodyPr/>
                    <a:lstStyle/>
                    <a:p>
                      <a:r>
                        <a:rPr lang="en-US" sz="1800" dirty="0"/>
                        <a:t>Nameable Thing</a:t>
                      </a:r>
                    </a:p>
                  </a:txBody>
                  <a:tcPr/>
                </a:tc>
                <a:tc>
                  <a:txBody>
                    <a:bodyPr/>
                    <a:lstStyle/>
                    <a:p>
                      <a:r>
                        <a:rPr lang="en-US" sz="1800" dirty="0"/>
                        <a:t>Part of Speech</a:t>
                      </a:r>
                    </a:p>
                  </a:txBody>
                  <a:tcPr/>
                </a:tc>
                <a:tc>
                  <a:txBody>
                    <a:bodyPr/>
                    <a:lstStyle/>
                    <a:p>
                      <a:r>
                        <a:rPr lang="en-US" sz="1800" dirty="0"/>
                        <a:t>Nameable Thing</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00" dirty="0"/>
                        <a:t>Part of Speech</a:t>
                      </a:r>
                    </a:p>
                    <a:p>
                      <a:endParaRPr lang="en-US" sz="1800" dirty="0"/>
                    </a:p>
                  </a:txBody>
                  <a:tcPr/>
                </a:tc>
                <a:extLst>
                  <a:ext uri="{0D108BD9-81ED-4DB2-BD59-A6C34878D82A}">
                    <a16:rowId xmlns:a16="http://schemas.microsoft.com/office/drawing/2014/main" val="4031647006"/>
                  </a:ext>
                </a:extLst>
              </a:tr>
              <a:tr h="370840">
                <a:tc>
                  <a:txBody>
                    <a:bodyPr/>
                    <a:lstStyle/>
                    <a:p>
                      <a:r>
                        <a:rPr lang="en-US" sz="1800" b="1" dirty="0"/>
                        <a:t>Class</a:t>
                      </a:r>
                    </a:p>
                  </a:txBody>
                  <a:tcPr/>
                </a:tc>
                <a:tc>
                  <a:txBody>
                    <a:bodyPr/>
                    <a:lstStyle/>
                    <a:p>
                      <a:r>
                        <a:rPr lang="en-US" sz="1800" dirty="0"/>
                        <a:t>Common singular noun</a:t>
                      </a:r>
                    </a:p>
                  </a:txBody>
                  <a:tcPr/>
                </a:tc>
                <a:tc>
                  <a:txBody>
                    <a:bodyPr/>
                    <a:lstStyle/>
                    <a:p>
                      <a:r>
                        <a:rPr lang="en-US" sz="1800" b="1" dirty="0"/>
                        <a:t>Service (result)</a:t>
                      </a:r>
                    </a:p>
                  </a:txBody>
                  <a:tcPr/>
                </a:tc>
                <a:tc>
                  <a:txBody>
                    <a:bodyPr/>
                    <a:lstStyle/>
                    <a:p>
                      <a:r>
                        <a:rPr lang="en-US" sz="1800" dirty="0"/>
                        <a:t>Plural nouns</a:t>
                      </a:r>
                    </a:p>
                  </a:txBody>
                  <a:tcPr/>
                </a:tc>
                <a:extLst>
                  <a:ext uri="{0D108BD9-81ED-4DB2-BD59-A6C34878D82A}">
                    <a16:rowId xmlns:a16="http://schemas.microsoft.com/office/drawing/2014/main" val="31315097"/>
                  </a:ext>
                </a:extLst>
              </a:tr>
              <a:tr h="370840">
                <a:tc>
                  <a:txBody>
                    <a:bodyPr/>
                    <a:lstStyle/>
                    <a:p>
                      <a:r>
                        <a:rPr lang="en-US" sz="1800" b="1" dirty="0"/>
                        <a:t>Subclass</a:t>
                      </a:r>
                    </a:p>
                  </a:txBody>
                  <a:tcPr/>
                </a:tc>
                <a:tc>
                  <a:txBody>
                    <a:bodyPr/>
                    <a:lstStyle/>
                    <a:p>
                      <a:r>
                        <a:rPr lang="en-US" sz="1800" dirty="0"/>
                        <a:t>Attributive noun &amp; noun clause</a:t>
                      </a:r>
                    </a:p>
                  </a:txBody>
                  <a:tcPr/>
                </a:tc>
                <a:tc>
                  <a:txBody>
                    <a:bodyPr/>
                    <a:lstStyle/>
                    <a:p>
                      <a:r>
                        <a:rPr lang="en-US" sz="1800" b="1" dirty="0"/>
                        <a:t>Capability</a:t>
                      </a:r>
                    </a:p>
                  </a:txBody>
                  <a:tcPr/>
                </a:tc>
                <a:tc>
                  <a:txBody>
                    <a:bodyPr/>
                    <a:lstStyle/>
                    <a:p>
                      <a:r>
                        <a:rPr lang="en-US" sz="1800" dirty="0"/>
                        <a:t>De-verbal nouns, verbal nouns</a:t>
                      </a:r>
                    </a:p>
                  </a:txBody>
                  <a:tcPr/>
                </a:tc>
                <a:extLst>
                  <a:ext uri="{0D108BD9-81ED-4DB2-BD59-A6C34878D82A}">
                    <a16:rowId xmlns:a16="http://schemas.microsoft.com/office/drawing/2014/main" val="1117032518"/>
                  </a:ext>
                </a:extLst>
              </a:tr>
              <a:tr h="370840">
                <a:tc>
                  <a:txBody>
                    <a:bodyPr/>
                    <a:lstStyle/>
                    <a:p>
                      <a:r>
                        <a:rPr lang="en-US" sz="1800" b="1" dirty="0"/>
                        <a:t>Method</a:t>
                      </a:r>
                    </a:p>
                  </a:txBody>
                  <a:tcPr/>
                </a:tc>
                <a:tc>
                  <a:txBody>
                    <a:bodyPr/>
                    <a:lstStyle/>
                    <a:p>
                      <a:r>
                        <a:rPr lang="en-US" sz="1800" dirty="0"/>
                        <a:t>Verb, imperative clause</a:t>
                      </a:r>
                    </a:p>
                  </a:txBody>
                  <a:tcPr/>
                </a:tc>
                <a:tc>
                  <a:txBody>
                    <a:bodyPr/>
                    <a:lstStyle/>
                    <a:p>
                      <a:r>
                        <a:rPr lang="en-US" sz="1800" b="1" dirty="0"/>
                        <a:t>Process</a:t>
                      </a:r>
                    </a:p>
                  </a:txBody>
                  <a:tcPr/>
                </a:tc>
                <a:tc>
                  <a:txBody>
                    <a:bodyPr/>
                    <a:lstStyle/>
                    <a:p>
                      <a:r>
                        <a:rPr lang="en-US" sz="1800" dirty="0"/>
                        <a:t>Imperative clause</a:t>
                      </a:r>
                    </a:p>
                  </a:txBody>
                  <a:tcPr/>
                </a:tc>
                <a:extLst>
                  <a:ext uri="{0D108BD9-81ED-4DB2-BD59-A6C34878D82A}">
                    <a16:rowId xmlns:a16="http://schemas.microsoft.com/office/drawing/2014/main" val="2176656883"/>
                  </a:ext>
                </a:extLst>
              </a:tr>
              <a:tr h="370840">
                <a:tc>
                  <a:txBody>
                    <a:bodyPr/>
                    <a:lstStyle/>
                    <a:p>
                      <a:r>
                        <a:rPr lang="en-US" sz="1800" b="1" dirty="0"/>
                        <a:t>Interface</a:t>
                      </a:r>
                    </a:p>
                  </a:txBody>
                  <a:tcPr/>
                </a:tc>
                <a:tc>
                  <a:txBody>
                    <a:bodyPr/>
                    <a:lstStyle/>
                    <a:p>
                      <a:r>
                        <a:rPr lang="en-US" sz="1800" dirty="0"/>
                        <a:t>Verbal adjectives</a:t>
                      </a:r>
                    </a:p>
                  </a:txBody>
                  <a:tcPr/>
                </a:tc>
                <a:tc>
                  <a:txBody>
                    <a:bodyPr/>
                    <a:lstStyle/>
                    <a:p>
                      <a:r>
                        <a:rPr lang="en-US" sz="1800" b="1" dirty="0"/>
                        <a:t>Activity</a:t>
                      </a:r>
                    </a:p>
                  </a:txBody>
                  <a:tcPr/>
                </a:tc>
                <a:tc>
                  <a:txBody>
                    <a:bodyPr/>
                    <a:lstStyle/>
                    <a:p>
                      <a:r>
                        <a:rPr lang="en-US" sz="1800" dirty="0"/>
                        <a:t>Verb</a:t>
                      </a:r>
                    </a:p>
                  </a:txBody>
                  <a:tcPr/>
                </a:tc>
                <a:extLst>
                  <a:ext uri="{0D108BD9-81ED-4DB2-BD59-A6C34878D82A}">
                    <a16:rowId xmlns:a16="http://schemas.microsoft.com/office/drawing/2014/main" val="747288480"/>
                  </a:ext>
                </a:extLst>
              </a:tr>
              <a:tr h="370840">
                <a:tc>
                  <a:txBody>
                    <a:bodyPr/>
                    <a:lstStyle/>
                    <a:p>
                      <a:r>
                        <a:rPr lang="en-US" sz="1800" b="1" dirty="0"/>
                        <a:t>Namespace</a:t>
                      </a:r>
                    </a:p>
                  </a:txBody>
                  <a:tcPr/>
                </a:tc>
                <a:tc>
                  <a:txBody>
                    <a:bodyPr/>
                    <a:lstStyle/>
                    <a:p>
                      <a:r>
                        <a:rPr lang="en-US" sz="1800" dirty="0"/>
                        <a:t>Verbal nouns, plural nouns</a:t>
                      </a:r>
                    </a:p>
                  </a:txBody>
                  <a:tcPr/>
                </a:tc>
                <a:tc>
                  <a:txBody>
                    <a:bodyPr/>
                    <a:lstStyle/>
                    <a:p>
                      <a:r>
                        <a:rPr lang="en-US" sz="1800" b="1" dirty="0"/>
                        <a:t>Assertions</a:t>
                      </a:r>
                    </a:p>
                  </a:txBody>
                  <a:tcPr/>
                </a:tc>
                <a:tc>
                  <a:txBody>
                    <a:bodyPr/>
                    <a:lstStyle/>
                    <a:p>
                      <a:r>
                        <a:rPr lang="en-US" sz="1800" dirty="0"/>
                        <a:t>Future indicative sentence</a:t>
                      </a:r>
                    </a:p>
                  </a:txBody>
                  <a:tcPr/>
                </a:tc>
                <a:extLst>
                  <a:ext uri="{0D108BD9-81ED-4DB2-BD59-A6C34878D82A}">
                    <a16:rowId xmlns:a16="http://schemas.microsoft.com/office/drawing/2014/main" val="4188163954"/>
                  </a:ext>
                </a:extLst>
              </a:tr>
              <a:tr h="370840">
                <a:tc>
                  <a:txBody>
                    <a:bodyPr/>
                    <a:lstStyle/>
                    <a:p>
                      <a:r>
                        <a:rPr lang="en-US" sz="1800" dirty="0"/>
                        <a:t>Application</a:t>
                      </a:r>
                    </a:p>
                  </a:txBody>
                  <a:tcPr/>
                </a:tc>
                <a:tc>
                  <a:txBody>
                    <a:bodyPr/>
                    <a:lstStyle/>
                    <a:p>
                      <a:r>
                        <a:rPr lang="en-US" sz="1800" dirty="0"/>
                        <a:t>Proper noun, action noun</a:t>
                      </a:r>
                    </a:p>
                  </a:txBody>
                  <a:tcPr/>
                </a:tc>
                <a:tc>
                  <a:txBody>
                    <a:bodyPr/>
                    <a:lstStyle/>
                    <a:p>
                      <a:r>
                        <a:rPr lang="en-US" sz="1800" dirty="0"/>
                        <a:t>Events/</a:t>
                      </a:r>
                    </a:p>
                    <a:p>
                      <a:r>
                        <a:rPr lang="en-US" sz="1800" dirty="0"/>
                        <a:t>Milestones</a:t>
                      </a:r>
                    </a:p>
                  </a:txBody>
                  <a:tcPr/>
                </a:tc>
                <a:tc>
                  <a:txBody>
                    <a:bodyPr/>
                    <a:lstStyle/>
                    <a:p>
                      <a:r>
                        <a:rPr lang="en-US" sz="1800" dirty="0"/>
                        <a:t>Past participle, declarative clause</a:t>
                      </a:r>
                    </a:p>
                  </a:txBody>
                  <a:tcPr/>
                </a:tc>
                <a:extLst>
                  <a:ext uri="{0D108BD9-81ED-4DB2-BD59-A6C34878D82A}">
                    <a16:rowId xmlns:a16="http://schemas.microsoft.com/office/drawing/2014/main" val="676003236"/>
                  </a:ext>
                </a:extLst>
              </a:tr>
            </a:tbl>
          </a:graphicData>
        </a:graphic>
      </p:graphicFrame>
    </p:spTree>
    <p:extLst>
      <p:ext uri="{BB962C8B-B14F-4D97-AF65-F5344CB8AC3E}">
        <p14:creationId xmlns:p14="http://schemas.microsoft.com/office/powerpoint/2010/main" val="26268926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B1632-DB56-4AF0-AF60-F9DF6EE2B700}"/>
              </a:ext>
            </a:extLst>
          </p:cNvPr>
          <p:cNvSpPr>
            <a:spLocks noGrp="1"/>
          </p:cNvSpPr>
          <p:nvPr>
            <p:ph type="title"/>
          </p:nvPr>
        </p:nvSpPr>
        <p:spPr/>
        <p:txBody>
          <a:bodyPr/>
          <a:lstStyle/>
          <a:p>
            <a:r>
              <a:rPr lang="en-US" dirty="0"/>
              <a:t>Utilizing Suffixes </a:t>
            </a:r>
          </a:p>
        </p:txBody>
      </p:sp>
      <p:sp>
        <p:nvSpPr>
          <p:cNvPr id="3" name="Text Placeholder 2">
            <a:extLst>
              <a:ext uri="{FF2B5EF4-FFF2-40B4-BE49-F238E27FC236}">
                <a16:creationId xmlns:a16="http://schemas.microsoft.com/office/drawing/2014/main" id="{2D8EC3DE-DE00-4E31-A81A-1560A46FBACB}"/>
              </a:ext>
            </a:extLst>
          </p:cNvPr>
          <p:cNvSpPr>
            <a:spLocks noGrp="1"/>
          </p:cNvSpPr>
          <p:nvPr>
            <p:ph type="body" idx="1"/>
          </p:nvPr>
        </p:nvSpPr>
        <p:spPr>
          <a:xfrm>
            <a:off x="471900" y="1919075"/>
            <a:ext cx="8222100" cy="2710200"/>
          </a:xfrm>
        </p:spPr>
        <p:txBody>
          <a:bodyPr/>
          <a:lstStyle/>
          <a:p>
            <a:pPr marL="114300" indent="0">
              <a:buNone/>
            </a:pPr>
            <a:r>
              <a:rPr lang="en-US" dirty="0"/>
              <a:t>suffixes		role		applicability</a:t>
            </a:r>
          </a:p>
          <a:p>
            <a:pPr marL="114300" indent="0">
              <a:buNone/>
            </a:pPr>
            <a:r>
              <a:rPr lang="en-US" dirty="0"/>
              <a:t>-</a:t>
            </a:r>
            <a:r>
              <a:rPr lang="en-US" dirty="0" err="1"/>
              <a:t>ar</a:t>
            </a:r>
            <a:r>
              <a:rPr lang="en-US" dirty="0"/>
              <a:t>, -</a:t>
            </a:r>
            <a:r>
              <a:rPr lang="en-US" dirty="0" err="1"/>
              <a:t>ful</a:t>
            </a:r>
            <a:r>
              <a:rPr lang="en-US" dirty="0"/>
              <a:t>, -</a:t>
            </a:r>
            <a:r>
              <a:rPr lang="en-US" dirty="0" err="1"/>
              <a:t>ic</a:t>
            </a:r>
            <a:r>
              <a:rPr lang="en-US" dirty="0"/>
              <a:t>, -</a:t>
            </a:r>
            <a:r>
              <a:rPr lang="en-US" dirty="0" err="1"/>
              <a:t>ly</a:t>
            </a:r>
            <a:r>
              <a:rPr lang="en-US" dirty="0"/>
              <a:t>		noun-&gt;adjective	namespaces</a:t>
            </a:r>
          </a:p>
          <a:p>
            <a:pPr marL="114300" indent="0">
              <a:buNone/>
            </a:pPr>
            <a:r>
              <a:rPr lang="en-US" dirty="0"/>
              <a:t>-able, </a:t>
            </a:r>
            <a:r>
              <a:rPr lang="en-US" dirty="0" err="1"/>
              <a:t>ive</a:t>
            </a:r>
            <a:r>
              <a:rPr lang="en-US" dirty="0"/>
              <a:t>, -</a:t>
            </a:r>
            <a:r>
              <a:rPr lang="en-US" dirty="0" err="1"/>
              <a:t>ous</a:t>
            </a:r>
            <a:r>
              <a:rPr lang="en-US" dirty="0"/>
              <a:t>		verb-&gt;adjective	interfaces</a:t>
            </a:r>
          </a:p>
          <a:p>
            <a:pPr marL="114300" indent="0">
              <a:buNone/>
            </a:pPr>
            <a:r>
              <a:rPr lang="en-US" dirty="0"/>
              <a:t>-</a:t>
            </a:r>
            <a:r>
              <a:rPr lang="en-US" dirty="0" err="1"/>
              <a:t>ize</a:t>
            </a:r>
            <a:r>
              <a:rPr lang="en-US" dirty="0"/>
              <a:t>, -ate, -</a:t>
            </a:r>
            <a:r>
              <a:rPr lang="en-US" dirty="0" err="1"/>
              <a:t>ation</a:t>
            </a:r>
            <a:r>
              <a:rPr lang="en-US" dirty="0"/>
              <a:t>		verb-&gt;noun	namespaces</a:t>
            </a:r>
          </a:p>
          <a:p>
            <a:pPr marL="114300" indent="0">
              <a:buNone/>
            </a:pPr>
            <a:r>
              <a:rPr lang="en-US" dirty="0"/>
              <a:t>-or, -</a:t>
            </a:r>
            <a:r>
              <a:rPr lang="en-US" dirty="0" err="1"/>
              <a:t>ist</a:t>
            </a:r>
            <a:r>
              <a:rPr lang="en-US" dirty="0"/>
              <a:t>, -</a:t>
            </a:r>
            <a:r>
              <a:rPr lang="en-US" dirty="0" err="1"/>
              <a:t>ment</a:t>
            </a:r>
            <a:r>
              <a:rPr lang="en-US" dirty="0"/>
              <a:t>		verb-&gt;noun	classes</a:t>
            </a:r>
          </a:p>
          <a:p>
            <a:pPr marL="114300" indent="0">
              <a:buNone/>
            </a:pPr>
            <a:r>
              <a:rPr lang="en-US" dirty="0"/>
              <a:t>-</a:t>
            </a:r>
            <a:r>
              <a:rPr lang="en-US" dirty="0" err="1"/>
              <a:t>ize</a:t>
            </a:r>
            <a:r>
              <a:rPr lang="en-US" dirty="0"/>
              <a:t>, -ate		noun-&gt;verb	methods</a:t>
            </a:r>
          </a:p>
          <a:p>
            <a:pPr marL="114300" indent="0">
              <a:buNone/>
            </a:pPr>
            <a:r>
              <a:rPr lang="en-US" dirty="0"/>
              <a:t>-</a:t>
            </a:r>
            <a:r>
              <a:rPr lang="en-US" dirty="0" err="1"/>
              <a:t>ment</a:t>
            </a:r>
            <a:r>
              <a:rPr lang="en-US" dirty="0"/>
              <a:t>, -ness		adjective-&gt;noun	capabilities, namespaces</a:t>
            </a:r>
          </a:p>
          <a:p>
            <a:pPr marL="114300" indent="0">
              <a:buNone/>
            </a:pPr>
            <a:r>
              <a:rPr lang="en-US" dirty="0"/>
              <a:t>-ed, -</a:t>
            </a:r>
            <a:r>
              <a:rPr lang="en-US" dirty="0" err="1"/>
              <a:t>ing</a:t>
            </a:r>
            <a:r>
              <a:rPr lang="en-US" dirty="0"/>
              <a:t>			verb-&gt;noun	events, milestones</a:t>
            </a:r>
          </a:p>
        </p:txBody>
      </p:sp>
      <p:graphicFrame>
        <p:nvGraphicFramePr>
          <p:cNvPr id="4" name="Table 3">
            <a:extLst>
              <a:ext uri="{FF2B5EF4-FFF2-40B4-BE49-F238E27FC236}">
                <a16:creationId xmlns:a16="http://schemas.microsoft.com/office/drawing/2014/main" id="{CC9AE833-845F-41AD-95D9-B1C0855A0584}"/>
              </a:ext>
            </a:extLst>
          </p:cNvPr>
          <p:cNvGraphicFramePr>
            <a:graphicFrameLocks noGrp="1"/>
          </p:cNvGraphicFramePr>
          <p:nvPr>
            <p:extLst>
              <p:ext uri="{D42A27DB-BD31-4B8C-83A1-F6EECF244321}">
                <p14:modId xmlns:p14="http://schemas.microsoft.com/office/powerpoint/2010/main" val="1719230297"/>
              </p:ext>
            </p:extLst>
          </p:nvPr>
        </p:nvGraphicFramePr>
        <p:xfrm>
          <a:off x="87795" y="1777171"/>
          <a:ext cx="8956815" cy="3169920"/>
        </p:xfrm>
        <a:graphic>
          <a:graphicData uri="http://schemas.openxmlformats.org/drawingml/2006/table">
            <a:tbl>
              <a:tblPr firstRow="1" bandRow="1">
                <a:tableStyleId>{5C22544A-7EE6-4342-B048-85BDC9FD1C3A}</a:tableStyleId>
              </a:tblPr>
              <a:tblGrid>
                <a:gridCol w="2635527">
                  <a:extLst>
                    <a:ext uri="{9D8B030D-6E8A-4147-A177-3AD203B41FA5}">
                      <a16:colId xmlns:a16="http://schemas.microsoft.com/office/drawing/2014/main" val="3851019624"/>
                    </a:ext>
                  </a:extLst>
                </a:gridCol>
                <a:gridCol w="2360543">
                  <a:extLst>
                    <a:ext uri="{9D8B030D-6E8A-4147-A177-3AD203B41FA5}">
                      <a16:colId xmlns:a16="http://schemas.microsoft.com/office/drawing/2014/main" val="856045932"/>
                    </a:ext>
                  </a:extLst>
                </a:gridCol>
                <a:gridCol w="3960745">
                  <a:extLst>
                    <a:ext uri="{9D8B030D-6E8A-4147-A177-3AD203B41FA5}">
                      <a16:colId xmlns:a16="http://schemas.microsoft.com/office/drawing/2014/main" val="866895316"/>
                    </a:ext>
                  </a:extLst>
                </a:gridCol>
              </a:tblGrid>
              <a:tr h="370840">
                <a:tc>
                  <a:txBody>
                    <a:bodyPr/>
                    <a:lstStyle/>
                    <a:p>
                      <a:r>
                        <a:rPr lang="en-US" sz="2000" dirty="0"/>
                        <a:t>Suffixes</a:t>
                      </a:r>
                    </a:p>
                  </a:txBody>
                  <a:tcPr/>
                </a:tc>
                <a:tc>
                  <a:txBody>
                    <a:bodyPr/>
                    <a:lstStyle/>
                    <a:p>
                      <a:r>
                        <a:rPr lang="en-US" sz="2000" dirty="0"/>
                        <a:t>Role</a:t>
                      </a:r>
                    </a:p>
                  </a:txBody>
                  <a:tcPr/>
                </a:tc>
                <a:tc>
                  <a:txBody>
                    <a:bodyPr/>
                    <a:lstStyle/>
                    <a:p>
                      <a:r>
                        <a:rPr lang="en-US" sz="2000" dirty="0"/>
                        <a:t>Applicability</a:t>
                      </a:r>
                    </a:p>
                  </a:txBody>
                  <a:tcPr/>
                </a:tc>
                <a:extLst>
                  <a:ext uri="{0D108BD9-81ED-4DB2-BD59-A6C34878D82A}">
                    <a16:rowId xmlns:a16="http://schemas.microsoft.com/office/drawing/2014/main" val="3090291845"/>
                  </a:ext>
                </a:extLst>
              </a:tr>
              <a:tr h="370840">
                <a:tc>
                  <a:txBody>
                    <a:bodyPr/>
                    <a:lstStyle/>
                    <a:p>
                      <a:r>
                        <a:rPr lang="en-US" sz="2000" dirty="0"/>
                        <a:t>-</a:t>
                      </a:r>
                      <a:r>
                        <a:rPr lang="en-US" sz="2000" dirty="0" err="1"/>
                        <a:t>ar</a:t>
                      </a:r>
                      <a:r>
                        <a:rPr lang="en-US" sz="2000" dirty="0"/>
                        <a:t>, -</a:t>
                      </a:r>
                      <a:r>
                        <a:rPr lang="en-US" sz="2000" dirty="0" err="1"/>
                        <a:t>ful</a:t>
                      </a:r>
                      <a:r>
                        <a:rPr lang="en-US" sz="2000" dirty="0"/>
                        <a:t>, -</a:t>
                      </a:r>
                      <a:r>
                        <a:rPr lang="en-US" sz="2000" dirty="0" err="1"/>
                        <a:t>ic</a:t>
                      </a:r>
                      <a:r>
                        <a:rPr lang="en-US" sz="2000" dirty="0"/>
                        <a:t>, -</a:t>
                      </a:r>
                      <a:r>
                        <a:rPr lang="en-US" sz="2000" dirty="0" err="1"/>
                        <a:t>ly</a:t>
                      </a:r>
                      <a:endParaRPr lang="en-US" sz="2000" dirty="0"/>
                    </a:p>
                  </a:txBody>
                  <a:tcPr/>
                </a:tc>
                <a:tc>
                  <a:txBody>
                    <a:bodyPr/>
                    <a:lstStyle/>
                    <a:p>
                      <a:r>
                        <a:rPr lang="en-US" sz="2000" dirty="0"/>
                        <a:t>noun-&gt;adjective</a:t>
                      </a:r>
                    </a:p>
                  </a:txBody>
                  <a:tcPr/>
                </a:tc>
                <a:tc>
                  <a:txBody>
                    <a:bodyPr/>
                    <a:lstStyle/>
                    <a:p>
                      <a:r>
                        <a:rPr lang="en-US" sz="2000" dirty="0"/>
                        <a:t>namespaces</a:t>
                      </a:r>
                    </a:p>
                  </a:txBody>
                  <a:tcPr/>
                </a:tc>
                <a:extLst>
                  <a:ext uri="{0D108BD9-81ED-4DB2-BD59-A6C34878D82A}">
                    <a16:rowId xmlns:a16="http://schemas.microsoft.com/office/drawing/2014/main" val="266228431"/>
                  </a:ext>
                </a:extLst>
              </a:tr>
              <a:tr h="370840">
                <a:tc>
                  <a:txBody>
                    <a:bodyPr/>
                    <a:lstStyle/>
                    <a:p>
                      <a:r>
                        <a:rPr lang="en-US" sz="2000" dirty="0"/>
                        <a:t>-able, </a:t>
                      </a:r>
                      <a:r>
                        <a:rPr lang="en-US" sz="2000" dirty="0" err="1"/>
                        <a:t>ive</a:t>
                      </a:r>
                      <a:r>
                        <a:rPr lang="en-US" sz="2000" dirty="0"/>
                        <a:t>, -</a:t>
                      </a:r>
                      <a:r>
                        <a:rPr lang="en-US" sz="2000" dirty="0" err="1"/>
                        <a:t>ous</a:t>
                      </a:r>
                      <a:endParaRPr lang="en-US" sz="2000" dirty="0"/>
                    </a:p>
                  </a:txBody>
                  <a:tcPr/>
                </a:tc>
                <a:tc>
                  <a:txBody>
                    <a:bodyPr/>
                    <a:lstStyle/>
                    <a:p>
                      <a:r>
                        <a:rPr lang="en-US" sz="2000" dirty="0"/>
                        <a:t>verb-&gt;adjective</a:t>
                      </a:r>
                    </a:p>
                  </a:txBody>
                  <a:tcPr/>
                </a:tc>
                <a:tc>
                  <a:txBody>
                    <a:bodyPr/>
                    <a:lstStyle/>
                    <a:p>
                      <a:r>
                        <a:rPr lang="en-US" sz="2000" dirty="0"/>
                        <a:t>interfaces</a:t>
                      </a:r>
                    </a:p>
                  </a:txBody>
                  <a:tcPr/>
                </a:tc>
                <a:extLst>
                  <a:ext uri="{0D108BD9-81ED-4DB2-BD59-A6C34878D82A}">
                    <a16:rowId xmlns:a16="http://schemas.microsoft.com/office/drawing/2014/main" val="918864915"/>
                  </a:ext>
                </a:extLst>
              </a:tr>
              <a:tr h="370840">
                <a:tc>
                  <a:txBody>
                    <a:bodyPr/>
                    <a:lstStyle/>
                    <a:p>
                      <a:r>
                        <a:rPr lang="en-US" sz="2000" dirty="0"/>
                        <a:t>-</a:t>
                      </a:r>
                      <a:r>
                        <a:rPr lang="en-US" sz="2000" dirty="0" err="1"/>
                        <a:t>ize</a:t>
                      </a:r>
                      <a:r>
                        <a:rPr lang="en-US" sz="2000" dirty="0"/>
                        <a:t>, -ate, -</a:t>
                      </a:r>
                      <a:r>
                        <a:rPr lang="en-US" sz="2000" dirty="0" err="1"/>
                        <a:t>ation</a:t>
                      </a:r>
                      <a:endParaRPr lang="en-US" sz="2000" dirty="0"/>
                    </a:p>
                  </a:txBody>
                  <a:tcPr/>
                </a:tc>
                <a:tc>
                  <a:txBody>
                    <a:bodyPr/>
                    <a:lstStyle/>
                    <a:p>
                      <a:r>
                        <a:rPr lang="en-US" sz="2000" dirty="0"/>
                        <a:t>verb-&gt;noun</a:t>
                      </a:r>
                    </a:p>
                  </a:txBody>
                  <a:tcPr/>
                </a:tc>
                <a:tc>
                  <a:txBody>
                    <a:bodyPr/>
                    <a:lstStyle/>
                    <a:p>
                      <a:r>
                        <a:rPr lang="en-US" sz="2000" dirty="0"/>
                        <a:t>namespaces</a:t>
                      </a:r>
                    </a:p>
                  </a:txBody>
                  <a:tcPr/>
                </a:tc>
                <a:extLst>
                  <a:ext uri="{0D108BD9-81ED-4DB2-BD59-A6C34878D82A}">
                    <a16:rowId xmlns:a16="http://schemas.microsoft.com/office/drawing/2014/main" val="2792803296"/>
                  </a:ext>
                </a:extLst>
              </a:tr>
              <a:tr h="370840">
                <a:tc>
                  <a:txBody>
                    <a:bodyPr/>
                    <a:lstStyle/>
                    <a:p>
                      <a:r>
                        <a:rPr lang="en-US" sz="2000" dirty="0"/>
                        <a:t>-or, -</a:t>
                      </a:r>
                      <a:r>
                        <a:rPr lang="en-US" sz="2000" dirty="0" err="1"/>
                        <a:t>ist</a:t>
                      </a:r>
                      <a:r>
                        <a:rPr lang="en-US" sz="2000" dirty="0"/>
                        <a:t>, -</a:t>
                      </a:r>
                      <a:r>
                        <a:rPr lang="en-US" sz="2000" dirty="0" err="1"/>
                        <a:t>ment</a:t>
                      </a:r>
                      <a:endParaRPr lang="en-US" sz="2000" dirty="0"/>
                    </a:p>
                  </a:txBody>
                  <a:tcPr/>
                </a:tc>
                <a:tc>
                  <a:txBody>
                    <a:bodyPr/>
                    <a:lstStyle/>
                    <a:p>
                      <a:r>
                        <a:rPr lang="en-US" sz="2000" dirty="0"/>
                        <a:t>verb-&gt;noun</a:t>
                      </a:r>
                    </a:p>
                  </a:txBody>
                  <a:tcPr/>
                </a:tc>
                <a:tc>
                  <a:txBody>
                    <a:bodyPr/>
                    <a:lstStyle/>
                    <a:p>
                      <a:r>
                        <a:rPr lang="en-US" sz="2000" dirty="0"/>
                        <a:t>classes</a:t>
                      </a:r>
                    </a:p>
                  </a:txBody>
                  <a:tcPr/>
                </a:tc>
                <a:extLst>
                  <a:ext uri="{0D108BD9-81ED-4DB2-BD59-A6C34878D82A}">
                    <a16:rowId xmlns:a16="http://schemas.microsoft.com/office/drawing/2014/main" val="3450281327"/>
                  </a:ext>
                </a:extLst>
              </a:tr>
              <a:tr h="370840">
                <a:tc>
                  <a:txBody>
                    <a:bodyPr/>
                    <a:lstStyle/>
                    <a:p>
                      <a:r>
                        <a:rPr lang="en-US" sz="2000" dirty="0"/>
                        <a:t>-</a:t>
                      </a:r>
                      <a:r>
                        <a:rPr lang="en-US" sz="2000" dirty="0" err="1"/>
                        <a:t>ize</a:t>
                      </a:r>
                      <a:r>
                        <a:rPr lang="en-US" sz="2000" dirty="0"/>
                        <a:t>, -ate</a:t>
                      </a:r>
                    </a:p>
                  </a:txBody>
                  <a:tcPr/>
                </a:tc>
                <a:tc>
                  <a:txBody>
                    <a:bodyPr/>
                    <a:lstStyle/>
                    <a:p>
                      <a:r>
                        <a:rPr lang="en-US" sz="2000" dirty="0"/>
                        <a:t>noun-&gt;verb</a:t>
                      </a:r>
                    </a:p>
                  </a:txBody>
                  <a:tcPr/>
                </a:tc>
                <a:tc>
                  <a:txBody>
                    <a:bodyPr/>
                    <a:lstStyle/>
                    <a:p>
                      <a:r>
                        <a:rPr lang="en-US" sz="2000" dirty="0"/>
                        <a:t>methods</a:t>
                      </a:r>
                    </a:p>
                  </a:txBody>
                  <a:tcPr/>
                </a:tc>
                <a:extLst>
                  <a:ext uri="{0D108BD9-81ED-4DB2-BD59-A6C34878D82A}">
                    <a16:rowId xmlns:a16="http://schemas.microsoft.com/office/drawing/2014/main" val="214632728"/>
                  </a:ext>
                </a:extLst>
              </a:tr>
              <a:tr h="370840">
                <a:tc>
                  <a:txBody>
                    <a:bodyPr/>
                    <a:lstStyle/>
                    <a:p>
                      <a:r>
                        <a:rPr lang="en-US" sz="2000" dirty="0"/>
                        <a:t>-</a:t>
                      </a:r>
                      <a:r>
                        <a:rPr lang="en-US" sz="2000" dirty="0" err="1"/>
                        <a:t>ment</a:t>
                      </a:r>
                      <a:r>
                        <a:rPr lang="en-US" sz="2000" dirty="0"/>
                        <a:t>, -ness	</a:t>
                      </a:r>
                    </a:p>
                  </a:txBody>
                  <a:tcPr/>
                </a:tc>
                <a:tc>
                  <a:txBody>
                    <a:bodyPr/>
                    <a:lstStyle/>
                    <a:p>
                      <a:r>
                        <a:rPr lang="en-US" sz="2000" dirty="0"/>
                        <a:t>adjective-&gt;noun</a:t>
                      </a:r>
                    </a:p>
                  </a:txBody>
                  <a:tcPr/>
                </a:tc>
                <a:tc>
                  <a:txBody>
                    <a:bodyPr/>
                    <a:lstStyle/>
                    <a:p>
                      <a:r>
                        <a:rPr lang="en-US" sz="2000" dirty="0"/>
                        <a:t>capabilities, namespaces</a:t>
                      </a:r>
                    </a:p>
                  </a:txBody>
                  <a:tcPr/>
                </a:tc>
                <a:extLst>
                  <a:ext uri="{0D108BD9-81ED-4DB2-BD59-A6C34878D82A}">
                    <a16:rowId xmlns:a16="http://schemas.microsoft.com/office/drawing/2014/main" val="3188678621"/>
                  </a:ext>
                </a:extLst>
              </a:tr>
              <a:tr h="370840">
                <a:tc>
                  <a:txBody>
                    <a:bodyPr/>
                    <a:lstStyle/>
                    <a:p>
                      <a:r>
                        <a:rPr lang="en-US" sz="2000" dirty="0"/>
                        <a:t>-ed, -</a:t>
                      </a:r>
                      <a:r>
                        <a:rPr lang="en-US" sz="2000" dirty="0" err="1"/>
                        <a:t>ing</a:t>
                      </a:r>
                      <a:endParaRPr lang="en-US" sz="2000" dirty="0"/>
                    </a:p>
                  </a:txBody>
                  <a:tcPr/>
                </a:tc>
                <a:tc>
                  <a:txBody>
                    <a:bodyPr/>
                    <a:lstStyle/>
                    <a:p>
                      <a:r>
                        <a:rPr lang="en-US" sz="2000" dirty="0"/>
                        <a:t>verb-&gt;noun</a:t>
                      </a:r>
                    </a:p>
                  </a:txBody>
                  <a:tcPr/>
                </a:tc>
                <a:tc>
                  <a:txBody>
                    <a:bodyPr/>
                    <a:lstStyle/>
                    <a:p>
                      <a:r>
                        <a:rPr lang="en-US" sz="2000" dirty="0"/>
                        <a:t>events, milestones</a:t>
                      </a:r>
                    </a:p>
                  </a:txBody>
                  <a:tcPr/>
                </a:tc>
                <a:extLst>
                  <a:ext uri="{0D108BD9-81ED-4DB2-BD59-A6C34878D82A}">
                    <a16:rowId xmlns:a16="http://schemas.microsoft.com/office/drawing/2014/main" val="1379238428"/>
                  </a:ext>
                </a:extLst>
              </a:tr>
            </a:tbl>
          </a:graphicData>
        </a:graphic>
      </p:graphicFrame>
    </p:spTree>
    <p:extLst>
      <p:ext uri="{BB962C8B-B14F-4D97-AF65-F5344CB8AC3E}">
        <p14:creationId xmlns:p14="http://schemas.microsoft.com/office/powerpoint/2010/main" val="34216007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52"/>
          <p:cNvSpPr txBox="1">
            <a:spLocks noGrp="1"/>
          </p:cNvSpPr>
          <p:nvPr>
            <p:ph type="title"/>
          </p:nvPr>
        </p:nvSpPr>
        <p:spPr>
          <a:xfrm>
            <a:off x="226078" y="357800"/>
            <a:ext cx="2808000" cy="83766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Thanks!</a:t>
            </a:r>
            <a:endParaRPr sz="3000" dirty="0"/>
          </a:p>
        </p:txBody>
      </p:sp>
      <p:sp>
        <p:nvSpPr>
          <p:cNvPr id="305" name="Google Shape;305;p52"/>
          <p:cNvSpPr txBox="1">
            <a:spLocks noGrp="1"/>
          </p:cNvSpPr>
          <p:nvPr>
            <p:ph type="body" idx="1"/>
          </p:nvPr>
        </p:nvSpPr>
        <p:spPr>
          <a:xfrm>
            <a:off x="226075" y="1079292"/>
            <a:ext cx="2808000" cy="355000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@PeterRitchie</a:t>
            </a:r>
            <a:br>
              <a:rPr lang="en" sz="1400" dirty="0"/>
            </a:br>
            <a:r>
              <a:rPr lang="en" sz="1400" dirty="0"/>
              <a:t>http://blog.peterritchie.com/</a:t>
            </a:r>
            <a:br>
              <a:rPr lang="en" sz="1400" dirty="0"/>
            </a:br>
            <a:r>
              <a:rPr lang="en" sz="1400" dirty="0">
                <a:hlinkClick r:id="rId3"/>
              </a:rPr>
              <a:t>Peter.Ritchie@outlook.com</a:t>
            </a:r>
            <a:endParaRPr lang="en" sz="800" dirty="0"/>
          </a:p>
          <a:p>
            <a:pPr marL="0" lvl="0" indent="0" algn="l" rtl="0">
              <a:spcBef>
                <a:spcPts val="0"/>
              </a:spcBef>
              <a:spcAft>
                <a:spcPts val="0"/>
              </a:spcAft>
              <a:buNone/>
            </a:pPr>
            <a:br>
              <a:rPr lang="en" sz="800" dirty="0"/>
            </a:br>
            <a:r>
              <a:rPr lang="en" sz="1400" dirty="0"/>
              <a:t>GitHub.com/PeterARitchie/</a:t>
            </a:r>
            <a:br>
              <a:rPr lang="en" sz="1400" dirty="0"/>
            </a:br>
            <a:r>
              <a:rPr lang="en" sz="1400" dirty="0"/>
              <a:t>	</a:t>
            </a:r>
            <a:r>
              <a:rPr lang="en-US" sz="1400" dirty="0" err="1"/>
              <a:t>NamingThings</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 </a:t>
            </a:r>
            <a:endParaRPr sz="1400" dirty="0"/>
          </a:p>
        </p:txBody>
      </p:sp>
      <p:pic>
        <p:nvPicPr>
          <p:cNvPr id="306" name="Google Shape;306;p52"/>
          <p:cNvPicPr preferRelativeResize="0"/>
          <p:nvPr/>
        </p:nvPicPr>
        <p:blipFill rotWithShape="1">
          <a:blip r:embed="rId4">
            <a:alphaModFix/>
          </a:blip>
          <a:srcRect l="6355" r="6346"/>
          <a:stretch/>
        </p:blipFill>
        <p:spPr>
          <a:xfrm>
            <a:off x="3274676" y="0"/>
            <a:ext cx="5869325" cy="5143504"/>
          </a:xfrm>
          <a:prstGeom prst="rect">
            <a:avLst/>
          </a:prstGeom>
          <a:noFill/>
          <a:ln>
            <a:noFill/>
          </a:ln>
        </p:spPr>
      </p:pic>
      <p:pic>
        <p:nvPicPr>
          <p:cNvPr id="307" name="Google Shape;307;p52"/>
          <p:cNvPicPr preferRelativeResize="0"/>
          <p:nvPr/>
        </p:nvPicPr>
        <p:blipFill>
          <a:blip r:embed="rId5">
            <a:alphaModFix/>
          </a:blip>
          <a:stretch>
            <a:fillRect/>
          </a:stretch>
        </p:blipFill>
        <p:spPr>
          <a:xfrm>
            <a:off x="325738" y="2666634"/>
            <a:ext cx="2257425" cy="22574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5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Related</a:t>
            </a:r>
            <a:endParaRPr/>
          </a:p>
        </p:txBody>
      </p:sp>
      <p:sp>
        <p:nvSpPr>
          <p:cNvPr id="313" name="Google Shape;313;p53"/>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sz="2400" dirty="0"/>
              <a:t>Separation</a:t>
            </a:r>
            <a:r>
              <a:rPr lang="en" sz="2000" dirty="0"/>
              <a:t> of Concerns</a:t>
            </a:r>
            <a:endParaRPr sz="2000" dirty="0"/>
          </a:p>
          <a:p>
            <a:pPr marL="457200" lvl="0" indent="-342900" algn="l" rtl="0">
              <a:spcBef>
                <a:spcPts val="0"/>
              </a:spcBef>
              <a:spcAft>
                <a:spcPts val="0"/>
              </a:spcAft>
              <a:buSzPts val="1800"/>
              <a:buChar char="●"/>
            </a:pPr>
            <a:r>
              <a:rPr lang="en" sz="2000" dirty="0"/>
              <a:t>SOLID Design Principles</a:t>
            </a:r>
            <a:endParaRPr sz="2000" dirty="0"/>
          </a:p>
          <a:p>
            <a:pPr marL="457200" lvl="0" indent="-342900" algn="l" rtl="0">
              <a:spcBef>
                <a:spcPts val="0"/>
              </a:spcBef>
              <a:spcAft>
                <a:spcPts val="0"/>
              </a:spcAft>
              <a:buSzPts val="1800"/>
              <a:buChar char="●"/>
            </a:pPr>
            <a:r>
              <a:rPr lang="en" sz="2000" dirty="0"/>
              <a:t>Single Responsibility Principle</a:t>
            </a:r>
            <a:endParaRPr sz="2000" dirty="0"/>
          </a:p>
          <a:p>
            <a:pPr marL="457200" lvl="0" indent="-342900" algn="l" rtl="0">
              <a:spcBef>
                <a:spcPts val="0"/>
              </a:spcBef>
              <a:spcAft>
                <a:spcPts val="0"/>
              </a:spcAft>
              <a:buSzPts val="1800"/>
              <a:buChar char="●"/>
            </a:pPr>
            <a:r>
              <a:rPr lang="en" sz="2000" dirty="0"/>
              <a:t>Integration Architecture</a:t>
            </a:r>
            <a:endParaRPr sz="20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5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Feedback</a:t>
            </a:r>
            <a:endParaRPr/>
          </a:p>
        </p:txBody>
      </p:sp>
      <p:sp>
        <p:nvSpPr>
          <p:cNvPr id="319" name="Google Shape;319;p5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US" sz="2400" dirty="0"/>
              <a:t>How can this be better?</a:t>
            </a:r>
            <a:endParaRPr sz="2400" dirty="0"/>
          </a:p>
          <a:p>
            <a:pPr marL="457200" lvl="0" indent="-381000" algn="l" rtl="0">
              <a:spcBef>
                <a:spcPts val="0"/>
              </a:spcBef>
              <a:spcAft>
                <a:spcPts val="0"/>
              </a:spcAft>
              <a:buSzPts val="2400"/>
              <a:buChar char="●"/>
            </a:pPr>
            <a:r>
              <a:rPr lang="en-US" sz="2400" dirty="0"/>
              <a:t>Did it meet or exceed your expectations?</a:t>
            </a:r>
            <a:endParaRPr sz="2400" dirty="0"/>
          </a:p>
          <a:p>
            <a:pPr marL="457200" lvl="0" indent="-381000" algn="l" rtl="0">
              <a:spcBef>
                <a:spcPts val="0"/>
              </a:spcBef>
              <a:spcAft>
                <a:spcPts val="0"/>
              </a:spcAft>
              <a:buSzPts val="2400"/>
              <a:buChar char="●"/>
            </a:pPr>
            <a:r>
              <a:rPr lang="en-US" sz="2400" dirty="0"/>
              <a:t>How can this be more usable?</a:t>
            </a:r>
            <a:endParaRPr sz="2400" dirty="0"/>
          </a:p>
          <a:p>
            <a:pPr marL="457200" lvl="0" indent="-381000" algn="l" rtl="0">
              <a:spcBef>
                <a:spcPts val="0"/>
              </a:spcBef>
              <a:spcAft>
                <a:spcPts val="0"/>
              </a:spcAft>
              <a:buSzPts val="2400"/>
              <a:buChar char="●"/>
            </a:pPr>
            <a:r>
              <a:rPr lang="en-US" sz="2400" dirty="0"/>
              <a:t>How can this be more clear?</a:t>
            </a:r>
            <a:endParaRPr sz="2400" dirty="0"/>
          </a:p>
          <a:p>
            <a:pPr marL="0" lvl="0" indent="0" algn="l" rtl="0">
              <a:spcBef>
                <a:spcPts val="1600"/>
              </a:spcBef>
              <a:spcAft>
                <a:spcPts val="0"/>
              </a:spcAft>
              <a:buNone/>
            </a:pPr>
            <a:endParaRPr sz="2400" dirty="0"/>
          </a:p>
          <a:p>
            <a:pPr marL="0" lvl="0" indent="0" algn="r" rtl="0">
              <a:spcBef>
                <a:spcPts val="1600"/>
              </a:spcBef>
              <a:spcAft>
                <a:spcPts val="1600"/>
              </a:spcAft>
              <a:buNone/>
            </a:pPr>
            <a:r>
              <a:rPr lang="en" sz="2400" dirty="0"/>
              <a:t>Peter.Ritchie@outlook.com</a:t>
            </a:r>
            <a:endParaRPr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Problems Naming</a:t>
            </a:r>
            <a:endParaRPr/>
          </a:p>
        </p:txBody>
      </p:sp>
      <p:sp>
        <p:nvSpPr>
          <p:cNvPr id="91" name="Google Shape;91;p17"/>
          <p:cNvSpPr txBox="1">
            <a:spLocks noGrp="1"/>
          </p:cNvSpPr>
          <p:nvPr>
            <p:ph type="body" idx="1"/>
          </p:nvPr>
        </p:nvSpPr>
        <p:spPr>
          <a:xfrm>
            <a:off x="3533850" y="530352"/>
            <a:ext cx="53934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dirty="0">
                <a:solidFill>
                  <a:srgbClr val="000000"/>
                </a:solidFill>
                <a:latin typeface="Courier New"/>
                <a:ea typeface="Courier New"/>
                <a:cs typeface="Courier New"/>
                <a:sym typeface="Courier New"/>
              </a:rPr>
              <a:t>namespace MyCo.MyProduct.Mathematics</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public static class Mathematics</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public static T Add&lt;T&gt;(T left,</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T right)</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a:t>
            </a:r>
            <a:endParaRPr sz="1600" dirty="0">
              <a:solidFill>
                <a:srgbClr val="000000"/>
              </a:solidFill>
              <a:latin typeface="Courier New"/>
              <a:ea typeface="Courier New"/>
              <a:cs typeface="Courier New"/>
              <a:sym typeface="Courier New"/>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8"/>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Naming Is Hard!</a:t>
            </a:r>
            <a:endParaRPr/>
          </a:p>
        </p:txBody>
      </p:sp>
      <p:sp>
        <p:nvSpPr>
          <p:cNvPr id="97" name="Google Shape;97;p18"/>
          <p:cNvSpPr txBox="1">
            <a:spLocks noGrp="1"/>
          </p:cNvSpPr>
          <p:nvPr>
            <p:ph type="body" idx="1"/>
          </p:nvPr>
        </p:nvSpPr>
        <p:spPr>
          <a:xfrm rot="-1510874">
            <a:off x="2180364" y="1481218"/>
            <a:ext cx="4783271" cy="218106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9600">
                <a:solidFill>
                  <a:srgbClr val="EA9999"/>
                </a:solidFill>
              </a:rPr>
              <a:t> </a:t>
            </a:r>
            <a:endParaRPr sz="9600">
              <a:solidFill>
                <a:srgbClr val="EA9999"/>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Naming Is Hard!</a:t>
            </a:r>
            <a:endParaRPr/>
          </a:p>
        </p:txBody>
      </p:sp>
      <p:sp>
        <p:nvSpPr>
          <p:cNvPr id="103" name="Google Shape;103;p19"/>
          <p:cNvSpPr txBox="1">
            <a:spLocks noGrp="1"/>
          </p:cNvSpPr>
          <p:nvPr>
            <p:ph type="body" idx="1"/>
          </p:nvPr>
        </p:nvSpPr>
        <p:spPr>
          <a:xfrm rot="-1510874">
            <a:off x="2180364" y="1481218"/>
            <a:ext cx="4783271" cy="2181066"/>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9600">
                <a:solidFill>
                  <a:srgbClr val="EA9999"/>
                </a:solidFill>
              </a:rPr>
              <a:t>English</a:t>
            </a:r>
            <a:endParaRPr sz="9600">
              <a:solidFill>
                <a:srgbClr val="EA999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The bandage was wound around the wound.</a:t>
            </a:r>
            <a:endParaRPr sz="3000"/>
          </a:p>
          <a:p>
            <a:pPr marL="0" lvl="0" indent="0" algn="l" rtl="0">
              <a:spcBef>
                <a:spcPts val="1000"/>
              </a:spcBef>
              <a:spcAft>
                <a:spcPts val="0"/>
              </a:spcAft>
              <a:buNone/>
            </a:pPr>
            <a:r>
              <a:rPr lang="en" sz="3000"/>
              <a:t>The farm was used to produce produce.</a:t>
            </a:r>
            <a:endParaRPr sz="3000"/>
          </a:p>
          <a:p>
            <a:pPr marL="0" lvl="0" indent="0" algn="l" rtl="0">
              <a:spcBef>
                <a:spcPts val="1000"/>
              </a:spcBef>
              <a:spcAft>
                <a:spcPts val="0"/>
              </a:spcAft>
              <a:buNone/>
            </a:pPr>
            <a:r>
              <a:rPr lang="en" sz="3000"/>
              <a:t>The dump was so full that it had to refuse more refuse.</a:t>
            </a:r>
            <a:endParaRPr sz="3000"/>
          </a:p>
          <a:p>
            <a:pPr marL="0" lvl="0" indent="0" algn="l" rtl="0">
              <a:spcBef>
                <a:spcPts val="1000"/>
              </a:spcBef>
              <a:spcAft>
                <a:spcPts val="0"/>
              </a:spcAft>
              <a:buNone/>
            </a:pPr>
            <a:r>
              <a:rPr lang="en" sz="3000"/>
              <a:t>We must polish the Polish furniture.</a:t>
            </a:r>
            <a:endParaRPr sz="3000"/>
          </a:p>
          <a:p>
            <a:pPr marL="0" lvl="0" indent="0" algn="l" rtl="0">
              <a:spcBef>
                <a:spcPts val="1000"/>
              </a:spcBef>
              <a:spcAft>
                <a:spcPts val="1000"/>
              </a:spcAft>
              <a:buNone/>
            </a:pPr>
            <a:r>
              <a:rPr lang="en" sz="3000"/>
              <a:t>He could lead if he would get the lead out.</a:t>
            </a:r>
            <a:endParaRPr sz="3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1"/>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Conflicts</a:t>
            </a:r>
            <a:endParaRPr/>
          </a:p>
        </p:txBody>
      </p:sp>
      <p:sp>
        <p:nvSpPr>
          <p:cNvPr id="114" name="Google Shape;114;p21"/>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a:t>Homograph</a:t>
            </a:r>
            <a:endParaRPr/>
          </a:p>
          <a:p>
            <a:pPr marL="914400" lvl="1" indent="-304800" algn="l" rtl="0">
              <a:spcBef>
                <a:spcPts val="0"/>
              </a:spcBef>
              <a:spcAft>
                <a:spcPts val="0"/>
              </a:spcAft>
              <a:buSzPts val="1200"/>
              <a:buChar char="○"/>
            </a:pPr>
            <a:r>
              <a:rPr lang="en"/>
              <a:t>Singular form </a:t>
            </a:r>
            <a:br>
              <a:rPr lang="en"/>
            </a:br>
            <a:r>
              <a:rPr lang="en"/>
              <a:t>ends with -s</a:t>
            </a:r>
            <a:endParaRPr/>
          </a:p>
          <a:p>
            <a:pPr marL="457200" lvl="0" indent="-304800" algn="l" rtl="0">
              <a:spcBef>
                <a:spcPts val="0"/>
              </a:spcBef>
              <a:spcAft>
                <a:spcPts val="0"/>
              </a:spcAft>
              <a:buSzPts val="1200"/>
              <a:buChar char="●"/>
            </a:pPr>
            <a:r>
              <a:rPr lang="en"/>
              <a:t>Part of speech</a:t>
            </a:r>
            <a:endParaRPr/>
          </a:p>
          <a:p>
            <a:pPr marL="914400" lvl="1" indent="-304800" algn="l" rtl="0">
              <a:spcBef>
                <a:spcPts val="0"/>
              </a:spcBef>
              <a:spcAft>
                <a:spcPts val="0"/>
              </a:spcAft>
              <a:buSzPts val="1200"/>
              <a:buChar char="○"/>
            </a:pPr>
            <a:r>
              <a:rPr lang="en"/>
              <a:t>Noun</a:t>
            </a:r>
            <a:endParaRPr/>
          </a:p>
          <a:p>
            <a:pPr marL="914400" lvl="1" indent="-304800" algn="l" rtl="0">
              <a:spcBef>
                <a:spcPts val="0"/>
              </a:spcBef>
              <a:spcAft>
                <a:spcPts val="0"/>
              </a:spcAft>
              <a:buSzPts val="1200"/>
              <a:buChar char="○"/>
            </a:pPr>
            <a:r>
              <a:rPr lang="en"/>
              <a:t>Plural</a:t>
            </a:r>
            <a:endParaRPr/>
          </a:p>
        </p:txBody>
      </p:sp>
      <p:sp>
        <p:nvSpPr>
          <p:cNvPr id="115" name="Google Shape;115;p21"/>
          <p:cNvSpPr txBox="1">
            <a:spLocks noGrp="1"/>
          </p:cNvSpPr>
          <p:nvPr>
            <p:ph type="body" idx="1"/>
          </p:nvPr>
        </p:nvSpPr>
        <p:spPr>
          <a:xfrm>
            <a:off x="3533850" y="540700"/>
            <a:ext cx="53934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600" dirty="0">
                <a:solidFill>
                  <a:srgbClr val="000000"/>
                </a:solidFill>
                <a:latin typeface="Courier New"/>
                <a:ea typeface="Courier New"/>
                <a:cs typeface="Courier New"/>
                <a:sym typeface="Courier New"/>
              </a:rPr>
              <a:t>namespace MyCo.MyProduct.Mathematical</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public static class Mathematics</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public static T Add&lt;T&gt;(T left,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T right)</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  // ...</a:t>
            </a:r>
            <a:br>
              <a:rPr lang="en" sz="1600" dirty="0">
                <a:solidFill>
                  <a:srgbClr val="000000"/>
                </a:solidFill>
                <a:latin typeface="Courier New"/>
                <a:ea typeface="Courier New"/>
                <a:cs typeface="Courier New"/>
                <a:sym typeface="Courier New"/>
              </a:rPr>
            </a:br>
            <a:r>
              <a:rPr lang="en" sz="1600" dirty="0">
                <a:solidFill>
                  <a:srgbClr val="000000"/>
                </a:solidFill>
                <a:latin typeface="Courier New"/>
                <a:ea typeface="Courier New"/>
                <a:cs typeface="Courier New"/>
                <a:sym typeface="Courier New"/>
              </a:rPr>
              <a:t>}</a:t>
            </a:r>
            <a:endParaRPr sz="1600" dirty="0">
              <a:solidFill>
                <a:srgbClr val="000000"/>
              </a:solidFill>
              <a:latin typeface="Courier New"/>
              <a:ea typeface="Courier New"/>
              <a:cs typeface="Courier New"/>
              <a:sym typeface="Courier New"/>
            </a:endParaRPr>
          </a:p>
        </p:txBody>
      </p:sp>
      <p:sp>
        <p:nvSpPr>
          <p:cNvPr id="2" name="Minus Sign 1">
            <a:extLst>
              <a:ext uri="{FF2B5EF4-FFF2-40B4-BE49-F238E27FC236}">
                <a16:creationId xmlns:a16="http://schemas.microsoft.com/office/drawing/2014/main" id="{19B897E7-C929-4B1A-A2B8-D9400F967353}"/>
              </a:ext>
            </a:extLst>
          </p:cNvPr>
          <p:cNvSpPr/>
          <p:nvPr/>
        </p:nvSpPr>
        <p:spPr>
          <a:xfrm>
            <a:off x="7807187" y="283263"/>
            <a:ext cx="467140" cy="1008057"/>
          </a:xfrm>
          <a:prstGeom prst="mathMinus">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6" presetClass="emph" presetSubtype="0" fill="hold" grpId="1" nodeType="clickEffect">
                                  <p:stCondLst>
                                    <p:cond delay="0"/>
                                  </p:stCondLst>
                                  <p:childTnLst>
                                    <p:animScale>
                                      <p:cBhvr>
                                        <p:cTn id="24" dur="2000" fill="hold"/>
                                        <p:tgtEl>
                                          <p:spTgt spid="2"/>
                                        </p:tgtEl>
                                      </p:cBhvr>
                                      <p:by x="450000" y="100000"/>
                                    </p:animScale>
                                  </p:childTnLst>
                                </p:cTn>
                              </p:par>
                              <p:par>
                                <p:cTn id="25" presetID="35" presetClass="path" presetSubtype="0" accel="50000" decel="50000" fill="hold" grpId="2" nodeType="withEffect">
                                  <p:stCondLst>
                                    <p:cond delay="0"/>
                                  </p:stCondLst>
                                  <p:childTnLst>
                                    <p:animMotion origin="layout" path="M -2.77778E-7 2.22222E-6 L -0.06962 0.00092 " pathEditMode="relative" rAng="0" ptsTypes="AA">
                                      <p:cBhvr>
                                        <p:cTn id="26" dur="2000" fill="hold"/>
                                        <p:tgtEl>
                                          <p:spTgt spid="2"/>
                                        </p:tgtEl>
                                        <p:attrNameLst>
                                          <p:attrName>ppt_x</p:attrName>
                                          <p:attrName>ppt_y</p:attrName>
                                        </p:attrNameLst>
                                      </p:cBhvr>
                                      <p:rCtr x="-3490" y="3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2" grpId="2" animBg="1"/>
    </p:bldLst>
  </p:timing>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1728</TotalTime>
  <Words>1703</Words>
  <Application>Microsoft Office PowerPoint</Application>
  <PresentationFormat>On-screen Show (16:9)</PresentationFormat>
  <Paragraphs>412</Paragraphs>
  <Slides>48</Slides>
  <Notes>47</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48</vt:i4>
      </vt:variant>
    </vt:vector>
  </HeadingPairs>
  <TitlesOfParts>
    <vt:vector size="52" baseType="lpstr">
      <vt:lpstr>Roboto</vt:lpstr>
      <vt:lpstr>Courier New</vt:lpstr>
      <vt:lpstr>Arial</vt:lpstr>
      <vt:lpstr>Material</vt:lpstr>
      <vt:lpstr>Naming Things</vt:lpstr>
      <vt:lpstr>There are three hard problems in producing software  Naming Things Off-By-One Errors </vt:lpstr>
      <vt:lpstr>Peter Ritchie</vt:lpstr>
      <vt:lpstr>Problems Naming</vt:lpstr>
      <vt:lpstr>Problems Naming</vt:lpstr>
      <vt:lpstr>Naming Is Hard!</vt:lpstr>
      <vt:lpstr>Naming Is Hard!</vt:lpstr>
      <vt:lpstr>The bandage was wound around the wound. The farm was used to produce produce. The dump was so full that it had to refuse more refuse. We must polish the Polish furniture. He could lead if he would get the lead out.</vt:lpstr>
      <vt:lpstr>Conflicts</vt:lpstr>
      <vt:lpstr>Solution</vt:lpstr>
      <vt:lpstr>Naming Is Hard!</vt:lpstr>
      <vt:lpstr>Naming Is Hard!</vt:lpstr>
      <vt:lpstr>We make things that are hard to name.</vt:lpstr>
      <vt:lpstr>Compartmentalize Things Needing Names </vt:lpstr>
      <vt:lpstr>Naming Is Hard!</vt:lpstr>
      <vt:lpstr>Example Purposes</vt:lpstr>
      <vt:lpstr>The things</vt:lpstr>
      <vt:lpstr>Thing Type</vt:lpstr>
      <vt:lpstr>Existing, But Naïve Advice...</vt:lpstr>
      <vt:lpstr>.NET Framework Guidelines</vt:lpstr>
      <vt:lpstr>Java Naming Conventions</vt:lpstr>
      <vt:lpstr>So, Classes/Structs, Methods, and Sometimes Interfaces?</vt:lpstr>
      <vt:lpstr>What About:</vt:lpstr>
      <vt:lpstr>Parts of Speech</vt:lpstr>
      <vt:lpstr>Parts of speech</vt:lpstr>
      <vt:lpstr>Classes and Nouns</vt:lpstr>
      <vt:lpstr>Interfaces and Adjectives</vt:lpstr>
      <vt:lpstr>Guidelines</vt:lpstr>
      <vt:lpstr>Classes</vt:lpstr>
      <vt:lpstr>Guidelines - Classes</vt:lpstr>
      <vt:lpstr>Guidelines - General</vt:lpstr>
      <vt:lpstr>Interfaces</vt:lpstr>
      <vt:lpstr>Hierarchies</vt:lpstr>
      <vt:lpstr>Namespaces</vt:lpstr>
      <vt:lpstr>Services/RESTful Resources</vt:lpstr>
      <vt:lpstr>Capabilities</vt:lpstr>
      <vt:lpstr>Application</vt:lpstr>
      <vt:lpstr>PowerPoint Presentation</vt:lpstr>
      <vt:lpstr>Suffixes</vt:lpstr>
      <vt:lpstr>Guidelines - Namespaces, a bit more</vt:lpstr>
      <vt:lpstr>Avoid Lack of Specific Purpose</vt:lpstr>
      <vt:lpstr>Aspects Not Covered</vt:lpstr>
      <vt:lpstr>Review</vt:lpstr>
      <vt:lpstr>Review, By Guideline</vt:lpstr>
      <vt:lpstr>Utilizing Suffixes </vt:lpstr>
      <vt:lpstr>Thanks!</vt:lpstr>
      <vt:lpstr>Related</vt:lpstr>
      <vt:lpstr>Feedback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Naming Things</dc:title>
  <cp:lastModifiedBy>Peter Ritchie</cp:lastModifiedBy>
  <cp:revision>22</cp:revision>
  <dcterms:modified xsi:type="dcterms:W3CDTF">2019-07-24T18:32:17Z</dcterms:modified>
</cp:coreProperties>
</file>